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8"/>
  </p:notesMasterIdLst>
  <p:sldIdLst>
    <p:sldId id="278" r:id="rId2"/>
    <p:sldId id="490" r:id="rId3"/>
    <p:sldId id="491" r:id="rId4"/>
    <p:sldId id="492" r:id="rId5"/>
    <p:sldId id="668" r:id="rId6"/>
    <p:sldId id="285" r:id="rId7"/>
    <p:sldId id="493" r:id="rId8"/>
    <p:sldId id="495" r:id="rId9"/>
    <p:sldId id="494" r:id="rId10"/>
    <p:sldId id="647" r:id="rId11"/>
    <p:sldId id="645" r:id="rId12"/>
    <p:sldId id="497" r:id="rId13"/>
    <p:sldId id="498" r:id="rId14"/>
    <p:sldId id="499" r:id="rId15"/>
    <p:sldId id="646" r:id="rId16"/>
    <p:sldId id="639" r:id="rId17"/>
    <p:sldId id="636" r:id="rId18"/>
    <p:sldId id="638" r:id="rId19"/>
    <p:sldId id="669" r:id="rId20"/>
    <p:sldId id="640" r:id="rId21"/>
    <p:sldId id="641" r:id="rId22"/>
    <p:sldId id="642" r:id="rId23"/>
    <p:sldId id="643" r:id="rId24"/>
    <p:sldId id="644" r:id="rId25"/>
    <p:sldId id="670" r:id="rId26"/>
    <p:sldId id="671" r:id="rId27"/>
    <p:sldId id="672" r:id="rId28"/>
    <p:sldId id="298" r:id="rId29"/>
    <p:sldId id="648" r:id="rId30"/>
    <p:sldId id="673" r:id="rId31"/>
    <p:sldId id="649" r:id="rId32"/>
    <p:sldId id="650" r:id="rId33"/>
    <p:sldId id="652" r:id="rId34"/>
    <p:sldId id="663" r:id="rId35"/>
    <p:sldId id="657" r:id="rId36"/>
    <p:sldId id="664" r:id="rId37"/>
    <p:sldId id="660" r:id="rId38"/>
    <p:sldId id="661" r:id="rId39"/>
    <p:sldId id="665" r:id="rId40"/>
    <p:sldId id="662" r:id="rId41"/>
    <p:sldId id="653" r:id="rId42"/>
    <p:sldId id="666" r:id="rId43"/>
    <p:sldId id="667" r:id="rId44"/>
    <p:sldId id="674" r:id="rId45"/>
    <p:sldId id="675" r:id="rId46"/>
    <p:sldId id="651" r:id="rId47"/>
    <p:sldId id="676" r:id="rId48"/>
    <p:sldId id="677" r:id="rId49"/>
    <p:sldId id="678" r:id="rId50"/>
    <p:sldId id="679" r:id="rId51"/>
    <p:sldId id="489" r:id="rId52"/>
    <p:sldId id="623" r:id="rId53"/>
    <p:sldId id="267" r:id="rId54"/>
    <p:sldId id="275" r:id="rId55"/>
    <p:sldId id="268" r:id="rId56"/>
    <p:sldId id="27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668"/>
            <p14:sldId id="285"/>
            <p14:sldId id="493"/>
            <p14:sldId id="495"/>
            <p14:sldId id="494"/>
            <p14:sldId id="647"/>
          </p14:sldIdLst>
        </p14:section>
        <p14:section name="Good old batch job" id="{7E211AEE-6CF1-401C-9086-FBA928856A34}">
          <p14:sldIdLst>
            <p14:sldId id="645"/>
            <p14:sldId id="497"/>
            <p14:sldId id="498"/>
            <p14:sldId id="499"/>
            <p14:sldId id="646"/>
          </p14:sldIdLst>
        </p14:section>
        <p14:section name="Rethink" id="{8566443B-A3D2-45F4-8EC3-C769570D09E6}">
          <p14:sldIdLst>
            <p14:sldId id="639"/>
            <p14:sldId id="636"/>
            <p14:sldId id="638"/>
            <p14:sldId id="669"/>
            <p14:sldId id="640"/>
            <p14:sldId id="641"/>
            <p14:sldId id="642"/>
            <p14:sldId id="643"/>
            <p14:sldId id="644"/>
            <p14:sldId id="670"/>
            <p14:sldId id="671"/>
            <p14:sldId id="672"/>
          </p14:sldIdLst>
        </p14:section>
        <p14:section name="Messaging" id="{876C218E-521B-4392-A9F5-0C5C2E3F2B7A}">
          <p14:sldIdLst>
            <p14:sldId id="298"/>
            <p14:sldId id="648"/>
            <p14:sldId id="673"/>
            <p14:sldId id="649"/>
            <p14:sldId id="650"/>
          </p14:sldIdLst>
        </p14:section>
        <p14:section name="Can be left out" id="{9B1520C7-0621-49C0-A3A3-F2507CB617FA}">
          <p14:sldIdLst>
            <p14:sldId id="652"/>
            <p14:sldId id="663"/>
            <p14:sldId id="657"/>
            <p14:sldId id="664"/>
            <p14:sldId id="660"/>
            <p14:sldId id="661"/>
            <p14:sldId id="665"/>
            <p14:sldId id="662"/>
            <p14:sldId id="653"/>
          </p14:sldIdLst>
        </p14:section>
        <p14:section name="If previous left out" id="{81541D80-ADE3-4F00-97D2-6EEF4E4F2564}">
          <p14:sldIdLst>
            <p14:sldId id="666"/>
            <p14:sldId id="667"/>
          </p14:sldIdLst>
        </p14:section>
        <p14:section name="Wrap up" id="{BCD9F38D-60DF-4459-9684-4C9C9939E42E}">
          <p14:sldIdLst>
            <p14:sldId id="674"/>
            <p14:sldId id="675"/>
            <p14:sldId id="651"/>
            <p14:sldId id="676"/>
            <p14:sldId id="677"/>
            <p14:sldId id="678"/>
            <p14:sldId id="679"/>
          </p14:sldIdLst>
        </p14:section>
        <p14:section name="Q &amp; A" id="{EC3F6F94-2D82-4EB0-B8B3-D1EDFDD37945}">
          <p14:sldIdLst>
            <p14:sldId id="489"/>
            <p14:sldId id="623"/>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53627" autoAdjust="0"/>
  </p:normalViewPr>
  <p:slideViewPr>
    <p:cSldViewPr snapToGrid="0">
      <p:cViewPr varScale="1">
        <p:scale>
          <a:sx n="71" d="100"/>
          <a:sy n="71" d="100"/>
        </p:scale>
        <p:origin x="1965" y="55"/>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22.05.2019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rabbitmq.com/ttl.html"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rabbitmq.com/dlx.html"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In the concept he described the time as unidirectional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Inconsistencies have a real impact on end-users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ended up here to begin with? So this idea about processing these types of things in real time before that, we had the good old solutions. For any kind of data crunching we wrote our good old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68054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r>
              <a:rPr lang="en-US" dirty="0"/>
              <a:t>These </a:t>
            </a:r>
            <a:r>
              <a:rPr lang="en-US" dirty="0" err="1"/>
              <a:t>BatchJobs</a:t>
            </a:r>
            <a:r>
              <a:rPr lang="en-US" dirty="0"/>
              <a:t> where the beasts waiting to be activated by a scheduler once a day (mostly during the night). </a:t>
            </a:r>
          </a:p>
          <a:p>
            <a:r>
              <a:rPr lang="en-US" dirty="0"/>
              <a:t>Once the lever was yanked of the big batch crunching machine the machine started humming and crunching tons of tons of data in the database. </a:t>
            </a:r>
          </a:p>
          <a:p>
            <a:r>
              <a:rPr lang="en-US" dirty="0"/>
              <a:t>Essentially reading a lot of information, applying some business rule and then writing something into the database back. What those batch jobs did essentially is aggregating data and putting the aggregated state into domain entities</a:t>
            </a:r>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3241877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12</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have here is a batch job that is invoked in a nightly batch and what it is doing is fairly simple. It looks up all the orders for all customers. Sums them up and if the total of all the orders from Last week is greater than 500 it sets a flag on the customer so that the customer gets a discount. And of course you can imagine there would be also some sort of logic in there that resets the flag. So essentially we are touching every single customer and order whenever this batch job runs. </a:t>
            </a:r>
          </a:p>
          <a:p>
            <a:endParaRPr lang="en-US" dirty="0"/>
          </a:p>
          <a:p>
            <a:r>
              <a:rPr lang="en-US" dirty="0"/>
              <a:t>Let’s see how the controller now looks like</a:t>
            </a:r>
          </a:p>
        </p:txBody>
      </p:sp>
      <p:sp>
        <p:nvSpPr>
          <p:cNvPr id="4" name="Slide Number Placehold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used to approach these types of logic.</a:t>
            </a:r>
          </a:p>
          <a:p>
            <a:r>
              <a:rPr lang="en-GB" dirty="0"/>
              <a:t>Anytime you needed to do some big historical data crunching you read from the datastore and roll up the business intent into a Boolean or some other aggregate value and then in the real time environment you just check those values. </a:t>
            </a:r>
          </a:p>
          <a:p>
            <a:r>
              <a:rPr lang="en-GB" dirty="0"/>
              <a:t>The problem with this is that we have created now a far worse business problem. </a:t>
            </a:r>
          </a:p>
          <a:p>
            <a:r>
              <a:rPr lang="en-GB" dirty="0"/>
              <a:t>Again if two users are coming in, and this time it is not clicking the submit button at the same time, it is clicking the button on the same day! And if they are two users from the same account submitting an order we are ultimately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 I’m sure our customers and users won’t like that.</a:t>
            </a:r>
          </a:p>
          <a:p>
            <a:r>
              <a:rPr lang="en-GB" dirty="0"/>
              <a:t>What’s even worse is that with batch jobs the more successful we are with our business the longer the runtime of the jobs becomes. Our business success is the batch jobs undoing</a:t>
            </a:r>
          </a:p>
          <a:p>
            <a:r>
              <a:rPr lang="en-GB" dirty="0"/>
              <a:t>So it's understandable why businesses all over the world are moving away from these type of batch jobs. It doesn't workout that well at least with regards to the discounts or in general time based business requirements.</a:t>
            </a:r>
          </a:p>
        </p:txBody>
      </p:sp>
      <p:sp>
        <p:nvSpPr>
          <p:cNvPr id="4" name="Foliennummernplatzhalt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recap from the demo we can say that </a:t>
            </a:r>
          </a:p>
          <a:p>
            <a:endParaRPr lang="en-GB" dirty="0"/>
          </a:p>
          <a:p>
            <a:r>
              <a:rPr lang="en-US" sz="1200" dirty="0">
                <a:solidFill>
                  <a:schemeClr val="tx2"/>
                </a:solidFill>
                <a:latin typeface="Yanone Kaffeesatz Regular" panose="02000000000000000000" pitchFamily="2" charset="0"/>
              </a:rPr>
              <a:t>Batch Jobs increase the window of </a:t>
            </a:r>
            <a:r>
              <a:rPr lang="en-US" sz="1200" dirty="0">
                <a:solidFill>
                  <a:schemeClr val="accent4"/>
                </a:solidFill>
                <a:latin typeface="Yanone Kaffeesatz Regular" panose="02000000000000000000" pitchFamily="2" charset="0"/>
              </a:rPr>
              <a:t>concurrency</a:t>
            </a:r>
            <a:r>
              <a:rPr lang="en-US" sz="1200" dirty="0">
                <a:solidFill>
                  <a:schemeClr val="tx2"/>
                </a:solidFill>
                <a:latin typeface="Yanone Kaffeesatz Regular" panose="02000000000000000000" pitchFamily="2" charset="0"/>
              </a:rPr>
              <a:t> problems</a:t>
            </a:r>
          </a:p>
          <a:p>
            <a:r>
              <a:rPr lang="en-US" sz="1200" dirty="0">
                <a:solidFill>
                  <a:schemeClr val="tx2"/>
                </a:solidFill>
                <a:latin typeface="Yanone Kaffeesatz Regular" panose="02000000000000000000" pitchFamily="2" charset="0"/>
              </a:rPr>
              <a:t>Batch Jobs for time based business rules are the </a:t>
            </a:r>
            <a:r>
              <a:rPr lang="en-US" sz="1200" dirty="0">
                <a:solidFill>
                  <a:schemeClr val="accent4"/>
                </a:solidFill>
                <a:latin typeface="Yanone Kaffeesatz Regular" panose="02000000000000000000" pitchFamily="2" charset="0"/>
              </a:rPr>
              <a:t>worst enemy</a:t>
            </a:r>
            <a:r>
              <a:rPr lang="en-US" sz="1200" dirty="0">
                <a:solidFill>
                  <a:schemeClr val="tx2"/>
                </a:solidFill>
                <a:latin typeface="Yanone Kaffeesatz Regular" panose="02000000000000000000" pitchFamily="2" charset="0"/>
              </a:rPr>
              <a:t> for growth</a:t>
            </a:r>
            <a:endParaRPr lang="en-GB" dirty="0"/>
          </a:p>
          <a:p>
            <a:endParaRPr lang="en-GB" dirty="0"/>
          </a:p>
          <a:p>
            <a:r>
              <a:rPr lang="en-GB" dirty="0"/>
              <a:t>The bigger issue is that once again we have a consistency problem. And in order to solve it we need to </a:t>
            </a:r>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1938498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 collaborative type of world are defective by design.</a:t>
            </a:r>
          </a:p>
          <a:p>
            <a:r>
              <a:rPr lang="en-US" dirty="0"/>
              <a:t>Thing is we can do </a:t>
            </a:r>
            <a:r>
              <a:rPr lang="en-US" dirty="0" err="1"/>
              <a:t>better.We</a:t>
            </a:r>
            <a:r>
              <a:rPr lang="en-US" dirty="0"/>
              <a:t> can do a whole lot better, but it requires us to think about software and about requirements in a slightly different way.</a:t>
            </a:r>
          </a:p>
          <a:p>
            <a:endParaRPr lang="en-US" dirty="0"/>
          </a:p>
          <a:p>
            <a:r>
              <a:rPr lang="en-US" dirty="0"/>
              <a:t>The hinge in dealing with software in parallel type of software is exactly that it's that concept of time. It's rethinking the arrow of time and how we program with it.</a:t>
            </a:r>
          </a:p>
          <a:p>
            <a:endParaRPr lang="en-US" dirty="0"/>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 time, 7 days or whatever the requirement is to sum up.</a:t>
            </a:r>
          </a:p>
          <a:p>
            <a:r>
              <a:rPr lang="en-US" dirty="0"/>
              <a:t>The total value of orders in that period of time and if the value is greater than 500 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endParaRPr lang="en-US" dirty="0"/>
          </a:p>
          <a:p>
            <a:r>
              <a:rPr lang="en-US" dirty="0"/>
              <a:t>Which seems a little bit unusual?</a:t>
            </a:r>
          </a:p>
          <a:p>
            <a:r>
              <a:rPr lang="en-US" dirty="0"/>
              <a:t>How can you predict the future thing is you can’t predict the future but you can!</a:t>
            </a:r>
          </a:p>
          <a:p>
            <a:endParaRPr lang="en-US" dirty="0"/>
          </a:p>
          <a:p>
            <a:r>
              <a:rPr lang="en-US" dirty="0"/>
              <a:t>Fold the future into your programming now and let me explain how you do that logically so when we get an order ultimately what we're interested in is the last 7 day Total instead of calculating that at the time of the order.</a:t>
            </a:r>
          </a:p>
          <a:p>
            <a:r>
              <a:rPr lang="en-US" dirty="0"/>
              <a:t>We can turn that around and say actually let's introduce that concept into our domain itself.</a:t>
            </a:r>
          </a:p>
          <a:p>
            <a:endParaRPr lang="en-US" dirty="0"/>
          </a:p>
          <a:p>
            <a:r>
              <a:rPr lang="en-US" dirty="0"/>
              <a:t>A customer has a 7 day running total of orders because ultimately that's what the business is telling us it’s talking about the last 7 days? Once again we got workarounds and not requirements from our business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17</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The 7 day running total is $300 but that needs to be decrement, in 7 days in the future.</a:t>
            </a:r>
          </a:p>
          <a:p>
            <a:endParaRPr lang="en-US" dirty="0"/>
          </a:p>
          <a:p>
            <a:r>
              <a:rPr lang="en-US" dirty="0"/>
              <a:t>In essence, we want to send data to ourselves 7 days from now saying, You know you need to decrement the 7 day running total 7 days from now.</a:t>
            </a:r>
          </a:p>
          <a:p>
            <a:r>
              <a:rPr lang="en-US" dirty="0"/>
              <a:t>And as we get this stream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endParaRPr lang="en-US" dirty="0"/>
          </a:p>
          <a:p>
            <a:r>
              <a:rPr lang="en-US" dirty="0"/>
              <a:t>So as we're modeling this as new orders are coming in. We're doing. That same type of behavior over and over and over again, so that when we finally arrive at a specific order.</a:t>
            </a:r>
          </a:p>
          <a:p>
            <a:endParaRPr lang="en-US" dirty="0"/>
          </a:p>
          <a:p>
            <a:r>
              <a:rPr lang="en-US" dirty="0"/>
              <a:t>(next)</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18</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an upside down anti-batch job.</a:t>
            </a:r>
          </a:p>
          <a:p>
            <a:r>
              <a:rPr lang="en-US" dirty="0"/>
              <a:t>So remember the code that we have with our batch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putting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19</a:t>
            </a:fld>
            <a:endParaRPr lang="en-US"/>
          </a:p>
        </p:txBody>
      </p:sp>
    </p:spTree>
    <p:extLst>
      <p:ext uri="{BB962C8B-B14F-4D97-AF65-F5344CB8AC3E}">
        <p14:creationId xmlns:p14="http://schemas.microsoft.com/office/powerpoint/2010/main" val="422887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 I think it's fair to say that all of us in our systems have some kind of complicated business logic. But I want to talk about a specific kind. 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 An you know system threading timer. Not such a good idea is it.</a:t>
            </a:r>
          </a:p>
          <a:p>
            <a:r>
              <a:rPr lang="en-US" dirty="0"/>
              <a:t>The problem with those types of in memory timers is that if our machine crashes. Well, it won't remember that, it needs to decrement the value in 7 days.</a:t>
            </a:r>
          </a:p>
          <a:p>
            <a:r>
              <a:rPr lang="en-US" dirty="0"/>
              <a:t>So we need a highly reliable durable transactional way of dealing with time, so that no matter what happens in our system: We won't lose that information.</a:t>
            </a:r>
          </a:p>
          <a:p>
            <a:r>
              <a:rPr lang="en-US" dirty="0"/>
              <a:t>Once we have all of this kind of stuff then will be in a situation where you can say all right now, we can build real aggregate roots.</a:t>
            </a:r>
          </a:p>
          <a:p>
            <a:endParaRPr lang="en-US" dirty="0"/>
          </a:p>
          <a:p>
            <a:r>
              <a:rPr lang="en-US" dirty="0"/>
              <a:t>Timeouts are becoming the part of your business state and should be treated the same ways as data in your SQL table data. That’s why we need durability.</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instead of executing batch jobs we use the scheduler to schedule order total amount decreases into the future</a:t>
            </a:r>
          </a:p>
        </p:txBody>
      </p:sp>
      <p:sp>
        <p:nvSpPr>
          <p:cNvPr id="4" name="Slide Number Placeholder 3"/>
          <p:cNvSpPr>
            <a:spLocks noGrp="1"/>
          </p:cNvSpPr>
          <p:nvPr>
            <p:ph type="sldNum" sz="quarter" idx="10"/>
          </p:nvPr>
        </p:nvSpPr>
        <p:spPr/>
        <p:txBody>
          <a:bodyPr/>
          <a:lstStyle/>
          <a:p>
            <a:fld id="{59E9685D-E391-4BCC-987B-6FB0218A8DB9}" type="slidenum">
              <a:rPr lang="en-US" smtClean="0"/>
              <a:t>21</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an order is sent into our controller we get the running total for the customer and save that into the database. I know you’d probably have some unit of work with change tracking and not multiple Save calls but this is just for illustration purposes.</a:t>
            </a:r>
          </a:p>
          <a:p>
            <a:endParaRPr lang="en-US" dirty="0"/>
          </a:p>
          <a:p>
            <a:r>
              <a:rPr lang="en-US" dirty="0"/>
              <a:t>Then you apply the discount if necessary and use the scheduler to schedule a running total decrease with the </a:t>
            </a:r>
            <a:r>
              <a:rPr lang="en-US" dirty="0" err="1"/>
              <a:t>currentOrderTotal</a:t>
            </a:r>
            <a:r>
              <a:rPr lang="en-US" dirty="0"/>
              <a:t> for the current customer ID one week into the future.</a:t>
            </a:r>
          </a:p>
          <a:p>
            <a:endParaRPr lang="en-US" dirty="0"/>
          </a:p>
          <a:p>
            <a:r>
              <a:rPr lang="en-US" dirty="0"/>
              <a:t>Let’s have a look at the </a:t>
            </a:r>
            <a:r>
              <a:rPr lang="en-US" dirty="0" err="1"/>
              <a:t>DecreaseRunningTotal</a:t>
            </a:r>
            <a:endParaRPr lang="en-US" dirty="0"/>
          </a:p>
          <a:p>
            <a:endParaRPr lang="en-US" dirty="0"/>
          </a:p>
          <a:p>
            <a:r>
              <a:rPr lang="en-US" dirty="0"/>
              <a:t>Switch to that.</a:t>
            </a:r>
          </a:p>
          <a:p>
            <a:endParaRPr lang="en-US" dirty="0"/>
          </a:p>
          <a:p>
            <a:r>
              <a:rPr lang="en-US" dirty="0"/>
              <a:t>Come back here. When the scheduled timeout is due at the same time the current order total gets decreased we have two possible failure scenarios due to last one wins. Either the controller is first and the scheduled timeout is first which is nicely handled by </a:t>
            </a:r>
            <a:r>
              <a:rPr lang="en-US" dirty="0" err="1"/>
              <a:t>hangfire</a:t>
            </a:r>
            <a:r>
              <a:rPr lang="en-US" dirty="0"/>
              <a:t> or the controller operation fails. When this happens client side retries in the HTTP pipeline are required. But let me explain more in the slides</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602180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the timeout is due we get the running total for the customer and decrease it by the total order amount and save it </a:t>
            </a:r>
            <a:r>
              <a:rPr lang="en-US" dirty="0" err="1"/>
              <a:t>transactionally</a:t>
            </a:r>
            <a:r>
              <a:rPr lang="en-US" dirty="0"/>
              <a:t> back to the database. </a:t>
            </a:r>
          </a:p>
          <a:p>
            <a:endParaRPr lang="en-US" dirty="0"/>
          </a:p>
          <a:p>
            <a:r>
              <a:rPr lang="en-US" dirty="0"/>
              <a:t>We can also see that we have to wrap this code in a try catch or at least have a scheduler that supports multiple retry attempts (luckily </a:t>
            </a:r>
            <a:r>
              <a:rPr lang="en-US" dirty="0" err="1"/>
              <a:t>hangfire</a:t>
            </a:r>
            <a:r>
              <a:rPr lang="en-US" dirty="0"/>
              <a:t> does that). This is due to the fact that concurrent operations for the same customer id can happen at any time due to timeouts being due or orders coming into the system. When that happens multi-version concurrency control kicks in and we have to retry. So let’s get back to the controller and see how this affects the controller.</a:t>
            </a:r>
          </a:p>
        </p:txBody>
      </p:sp>
      <p:sp>
        <p:nvSpPr>
          <p:cNvPr id="4" name="Slide Number Placeholder 3"/>
          <p:cNvSpPr>
            <a:spLocks noGrp="1"/>
          </p:cNvSpPr>
          <p:nvPr>
            <p:ph type="sldNum" sz="quarter" idx="5"/>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11463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a:t>
            </a:r>
            <a:r>
              <a:rPr lang="en-US" dirty="0" err="1"/>
              <a:t>Hangfire</a:t>
            </a:r>
            <a:r>
              <a:rPr lang="en-US" dirty="0"/>
              <a:t> in our example luckily has built in retries so the server side is mostly fine. But the story is different on the server side</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concurrent modification of the running total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t>
            </a:r>
          </a:p>
        </p:txBody>
      </p:sp>
      <p:sp>
        <p:nvSpPr>
          <p:cNvPr id="4" name="Slide Number Placeholder 3"/>
          <p:cNvSpPr>
            <a:spLocks noGrp="1"/>
          </p:cNvSpPr>
          <p:nvPr>
            <p:ph type="sldNum" sz="quarter" idx="5"/>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698457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stuff waiting to be processed. With durable messaging messages are stored on disk, and we have more and cheaper disks than memory.</a:t>
            </a:r>
          </a:p>
          <a:p>
            <a:endParaRPr lang="en-US" dirty="0"/>
          </a:p>
          <a:p>
            <a:r>
              <a:rPr lang="en-US" dirty="0"/>
              <a:t>Because of the RPC call chain when ever the latency between the DB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is high. The latency of the storage layer directly influenced the customer facing latency. </a:t>
            </a:r>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3308918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Orders got lest when the client of the request stopped retrying</a:t>
            </a:r>
          </a:p>
          <a:p>
            <a:r>
              <a:rPr lang="en-US" dirty="0"/>
              <a:t>Orders could not be throttled and worst the actual order intent was difficult to find in HTTP </a:t>
            </a:r>
            <a:r>
              <a:rPr lang="en-US" dirty="0" err="1"/>
              <a:t>callstack</a:t>
            </a:r>
            <a:r>
              <a:rPr lang="en-US" dirty="0"/>
              <a:t> exception logs</a:t>
            </a:r>
          </a:p>
          <a:p>
            <a:endParaRPr lang="en-US" dirty="0"/>
          </a:p>
          <a:p>
            <a:r>
              <a:rPr lang="en-US" dirty="0"/>
              <a:t>To make the next step on our programming evolution towards the future we need a different perspective on the problem. </a:t>
            </a:r>
          </a:p>
          <a:p>
            <a:endParaRPr lang="en-US" dirty="0"/>
          </a:p>
          <a:p>
            <a:r>
              <a:rPr lang="en-US" dirty="0"/>
              <a:t>So we need a highly reliable durable transactional way of dealing with time, so that no matter what happens in our system. We won't lose that information.</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2117813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domain of order processing is a good domain to apply messaging because every order can be answered with “thank you we will shortly process the order”</a:t>
            </a:r>
          </a:p>
          <a:p>
            <a:endParaRPr lang="en-US" dirty="0"/>
          </a:p>
          <a:p>
            <a:r>
              <a:rPr lang="en-US" dirty="0"/>
              <a:t>So instead of doing a regular HTTP call we can pack the parameters of the HTTP call (headers and bodies) into a message and send it to the backends queue for processing. Let’s call this a </a:t>
            </a:r>
            <a:r>
              <a:rPr lang="en-US" dirty="0" err="1"/>
              <a:t>SubmitOrder</a:t>
            </a:r>
            <a:r>
              <a:rPr lang="en-US" dirty="0"/>
              <a:t> command. With that approach the command becomes the consistency and transaction boundary and queries are decoupled from commands and each individual message can fail and retry without affecting the frontend</a:t>
            </a:r>
          </a:p>
          <a:p>
            <a:endParaRPr lang="en-US" dirty="0"/>
          </a:p>
          <a:p>
            <a:r>
              <a:rPr lang="en-US" dirty="0"/>
              <a:t>But messaging is not enough to implement business processes. For things like discounts we need a stateful actor that builds up the running total for a customer and coordinates whether the orders should be processed with a discount or not. That’s when Sagas can come in handy</a:t>
            </a:r>
          </a:p>
          <a:p>
            <a:r>
              <a:rPr lang="en-US" dirty="0"/>
              <a:t>(and usually business processes are more complex than just applying a discount and coordination)</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192863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going to look like your average domain model. Let me tell you that. It's not going to have one to many relationships what</a:t>
            </a:r>
          </a:p>
          <a:p>
            <a:r>
              <a:rPr lang="en-US" dirty="0"/>
              <a:t>this is going to be building on is a pattern that in service we called a saga. But this comes from the saga ideas ultimately taking what we were talking about here, saying what we have over here is a long running process.</a:t>
            </a:r>
          </a:p>
          <a:p>
            <a:r>
              <a:rPr lang="en-US" dirty="0"/>
              <a:t>We need a transitionally consistent stateful long running process that can be managed by time</a:t>
            </a:r>
          </a:p>
          <a:p>
            <a:r>
              <a:rPr lang="en-US" dirty="0" err="1"/>
              <a:t>Tthe</a:t>
            </a:r>
            <a:r>
              <a:rPr lang="en-US" dirty="0"/>
              <a:t> saga pattern was Discovered documented in by the database community in the </a:t>
            </a:r>
            <a:r>
              <a:rPr lang="en-GB" dirty="0"/>
              <a:t>80’s around the good old mainframes</a:t>
            </a:r>
            <a:r>
              <a:rPr lang="en-US" dirty="0"/>
              <a:t> as they were dealing with what's known as Long live transactions.</a:t>
            </a:r>
          </a:p>
          <a:p>
            <a:r>
              <a:rPr lang="en-US" dirty="0"/>
              <a:t>So they were trying to address the same kind of issues, but more from a data up perspective. What we're now looking at it from a domain driven design perspective is a behavior down.</a:t>
            </a:r>
          </a:p>
        </p:txBody>
      </p:sp>
      <p:sp>
        <p:nvSpPr>
          <p:cNvPr id="4" name="Slide Number Placeholder 3"/>
          <p:cNvSpPr>
            <a:spLocks noGrp="1"/>
          </p:cNvSpPr>
          <p:nvPr>
            <p:ph type="sldNum" sz="quarter" idx="5"/>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4040177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 These things can bite you</a:t>
            </a:r>
          </a:p>
          <a:p>
            <a:r>
              <a:rPr lang="en-US" dirty="0"/>
              <a:t>A lot of times everybody's heard about this eventual consistency. You can go use it . Mongo web scale and all those kinds of things.</a:t>
            </a:r>
          </a:p>
          <a:p>
            <a:r>
              <a:rPr lang="en-US" dirty="0"/>
              <a:t>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not a by the book saga definition, but it follows a lot of those same principles and within services.</a:t>
            </a:r>
          </a:p>
          <a:p>
            <a:r>
              <a:rPr lang="en-US" dirty="0"/>
              <a:t>To program these types of things because, like, I said number one well time isn't something that we have a very good way of programming, either in net or in Java or in Ruby or in python. It requires a little bit of infrastructure and also requires us to deal with the issue of well, the consistency. What happens if I have a time out being processed at the same time as a new order is coming in.</a:t>
            </a:r>
          </a:p>
          <a:p>
            <a:r>
              <a:rPr lang="en-US" dirty="0"/>
              <a:t>We need to make sure that those locks hold up and that's why they have to go on the same entity alright. So when dealing with this not going to spend too much time talking about the infrastructure a lot of the ways that sagas behave with regards to an infrastructure perspective are documented, and you can see it online. I want to talk more about the behavioral modeling side of it.</a:t>
            </a:r>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136559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time instead of sending the orders over HTTP we send the orders into the input queue of the backend. When the </a:t>
            </a:r>
            <a:r>
              <a:rPr lang="en-US" dirty="0" err="1"/>
              <a:t>SubmitOrder</a:t>
            </a:r>
            <a:r>
              <a:rPr lang="en-US" dirty="0"/>
              <a:t> command is submitted by the frontend it gets processed by the discount policy. The discount policy applies the discount to the order and sends a </a:t>
            </a:r>
            <a:r>
              <a:rPr lang="en-US" dirty="0" err="1"/>
              <a:t>ProcessOrder</a:t>
            </a:r>
            <a:r>
              <a:rPr lang="en-US" dirty="0"/>
              <a:t> command to itself with the discounted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using RabbitMQ and </a:t>
            </a:r>
            <a:r>
              <a:rPr lang="en-US" dirty="0" err="1"/>
              <a:t>Sql</a:t>
            </a:r>
            <a:r>
              <a:rPr lang="en-US" dirty="0"/>
              <a:t> Server on Linux for the demo. Everything I’ll show is done using </a:t>
            </a:r>
            <a:r>
              <a:rPr lang="en-US" dirty="0" err="1"/>
              <a:t>NServiceBus</a:t>
            </a:r>
            <a:r>
              <a:rPr lang="en-US" dirty="0"/>
              <a:t>. For the sake of transparency I would like to mention again that I work for Particular Software the makers of </a:t>
            </a:r>
            <a:r>
              <a:rPr lang="en-US" dirty="0" err="1"/>
              <a:t>NServiceBus</a:t>
            </a:r>
            <a:r>
              <a:rPr lang="en-US" dirty="0"/>
              <a:t>. You don’t have to use </a:t>
            </a:r>
            <a:r>
              <a:rPr lang="en-US" dirty="0" err="1"/>
              <a:t>NServiceBus</a:t>
            </a:r>
            <a:r>
              <a:rPr lang="en-US" dirty="0"/>
              <a:t>. For example Rebus, </a:t>
            </a:r>
            <a:r>
              <a:rPr lang="en-US" dirty="0" err="1"/>
              <a:t>MassTransit</a:t>
            </a:r>
            <a:r>
              <a:rPr lang="en-US" dirty="0"/>
              <a:t> and others have similar concepts built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let’s dive into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31</a:t>
            </a:fld>
            <a:endParaRPr lang="en-US"/>
          </a:p>
        </p:txBody>
      </p:sp>
    </p:spTree>
    <p:extLst>
      <p:ext uri="{BB962C8B-B14F-4D97-AF65-F5344CB8AC3E}">
        <p14:creationId xmlns:p14="http://schemas.microsoft.com/office/powerpoint/2010/main" val="1676021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saga policy data stores the order running total. </a:t>
            </a:r>
            <a:r>
              <a:rPr lang="en-US" dirty="0" err="1"/>
              <a:t>IAmStartedByMessages</a:t>
            </a:r>
            <a:r>
              <a:rPr lang="en-US" dirty="0"/>
              <a:t> means a new discount policy is started per customer id. When two sagas for the same customer id are started concurrently the infrastructure takes care of resolving the consistency conflict by rolling one back and retry. </a:t>
            </a:r>
          </a:p>
          <a:p>
            <a:endParaRPr lang="en-US" dirty="0"/>
          </a:p>
          <a:p>
            <a:r>
              <a:rPr lang="en-US" dirty="0"/>
              <a:t>The </a:t>
            </a:r>
            <a:r>
              <a:rPr lang="en-US" dirty="0" err="1"/>
              <a:t>ProcessOrder</a:t>
            </a:r>
            <a:r>
              <a:rPr lang="en-US" dirty="0"/>
              <a:t> message will not go out when the saga is rolled back so will not go out the timeout. </a:t>
            </a:r>
          </a:p>
          <a:p>
            <a:endParaRPr lang="en-US" dirty="0"/>
          </a:p>
          <a:p>
            <a:r>
              <a:rPr lang="en-US" dirty="0"/>
              <a:t>When the saga is completed </a:t>
            </a:r>
            <a:r>
              <a:rPr lang="en-US" dirty="0" err="1"/>
              <a:t>ProcessOrder</a:t>
            </a:r>
            <a:r>
              <a:rPr lang="en-US" dirty="0"/>
              <a:t> command will go out to the </a:t>
            </a:r>
            <a:r>
              <a:rPr lang="en-US" dirty="0" err="1"/>
              <a:t>ProcessOrderHandler</a:t>
            </a:r>
            <a:r>
              <a:rPr lang="en-US" dirty="0"/>
              <a:t> and a durable timeout is scheduled to be due in one week. We can directly reuse the </a:t>
            </a:r>
            <a:r>
              <a:rPr lang="en-US" dirty="0" err="1"/>
              <a:t>SubmitOrder</a:t>
            </a:r>
            <a:r>
              <a:rPr lang="en-US" dirty="0"/>
              <a:t> command because it nicely encapsulates all we need to know to decrease the order total in 7 days. </a:t>
            </a:r>
          </a:p>
          <a:p>
            <a:endParaRPr lang="en-US" dirty="0"/>
          </a:p>
          <a:p>
            <a:r>
              <a:rPr lang="en-US" dirty="0"/>
              <a:t>The mapping is required to tell the infrastructure which message property defines the saga uniqueness.</a:t>
            </a:r>
          </a:p>
        </p:txBody>
      </p:sp>
      <p:sp>
        <p:nvSpPr>
          <p:cNvPr id="4" name="Slide Number Placeholder 3"/>
          <p:cNvSpPr>
            <a:spLocks noGrp="1"/>
          </p:cNvSpPr>
          <p:nvPr>
            <p:ph type="sldNum" sz="quarter" idx="5"/>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77688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Time and messages being able to become an actor the message broker requires support for delayed delivery. For example Azure Service Bus has a feature built into the broker itself which allows to defer messages into the future by setting the </a:t>
            </a:r>
            <a:r>
              <a:rPr lang="en-US" dirty="0" err="1"/>
              <a:t>ScheduledEnqueueTimeUtc</a:t>
            </a:r>
            <a:r>
              <a:rPr lang="en-US" dirty="0"/>
              <a:t> or use </a:t>
            </a:r>
            <a:r>
              <a:rPr lang="en-US" dirty="0" err="1"/>
              <a:t>ScheduleMessageAsync</a:t>
            </a:r>
            <a:r>
              <a:rPr lang="en-US" dirty="0"/>
              <a:t>. </a:t>
            </a:r>
            <a:r>
              <a:rPr lang="en-US" dirty="0" err="1"/>
              <a:t>AmazonSQS</a:t>
            </a:r>
            <a:r>
              <a:rPr lang="en-US" dirty="0"/>
              <a:t> has built in scheduling only up to 15min while RabbitMQ for example doesn’t provide delayed delivery out of the box. Let’s have a quick look how </a:t>
            </a:r>
            <a:r>
              <a:rPr lang="en-US" dirty="0" err="1"/>
              <a:t>NServiceBus</a:t>
            </a:r>
            <a:r>
              <a:rPr lang="en-US" dirty="0"/>
              <a:t> addressed those short comings</a:t>
            </a:r>
          </a:p>
          <a:p>
            <a:endParaRPr lang="en-US" dirty="0"/>
          </a:p>
          <a:p>
            <a:r>
              <a:rPr lang="en-US" dirty="0"/>
              <a:t>This is just a little detour into delayed delivery. Don’t worry if you don’t understand everything and rest assured if you use a higher level framework like </a:t>
            </a:r>
            <a:r>
              <a:rPr lang="en-US" dirty="0" err="1"/>
              <a:t>NServiceBus</a:t>
            </a:r>
            <a:r>
              <a:rPr lang="en-US" dirty="0"/>
              <a:t> these things are reliably taken care off and you don’t need to think about it anymore.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330192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4277244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err="1"/>
              <a:t>AmazonSQS</a:t>
            </a:r>
            <a:endParaRPr lang="en-GB" sz="1400" dirty="0"/>
          </a:p>
          <a:p>
            <a:endParaRPr lang="en-GB" sz="1400" dirty="0"/>
          </a:p>
          <a:p>
            <a:r>
              <a:rPr lang="en-GB" sz="1200" b="0" i="0" kern="1200" dirty="0">
                <a:solidFill>
                  <a:schemeClr val="tx1"/>
                </a:solidFill>
                <a:effectLst/>
                <a:latin typeface="+mn-lt"/>
                <a:ea typeface="+mn-ea"/>
                <a:cs typeface="+mn-cs"/>
              </a:rPr>
              <a:t>When a delayed message is sent, the delay duration is calculated. If it's less than or equal to 900 seconds, the message is sent directly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delay duration.</a:t>
            </a:r>
          </a:p>
          <a:p>
            <a:r>
              <a:rPr lang="en-GB" sz="1200" b="0" i="0" kern="1200" dirty="0">
                <a:solidFill>
                  <a:schemeClr val="tx1"/>
                </a:solidFill>
                <a:effectLst/>
                <a:latin typeface="+mn-lt"/>
                <a:ea typeface="+mn-ea"/>
                <a:cs typeface="+mn-cs"/>
              </a:rPr>
              <a:t>If the delay duration is greater than 900 seconds, then the message is sent to the destination's FIFO (FIFO queues are used to deduplicate messages in case of network </a:t>
            </a:r>
            <a:r>
              <a:rPr lang="en-GB" sz="1200" b="0" i="0" kern="1200" dirty="0" err="1">
                <a:solidFill>
                  <a:schemeClr val="tx1"/>
                </a:solidFill>
                <a:effectLst/>
                <a:latin typeface="+mn-lt"/>
                <a:ea typeface="+mn-ea"/>
                <a:cs typeface="+mn-cs"/>
              </a:rPr>
              <a:t>outtages</a:t>
            </a:r>
            <a:r>
              <a:rPr lang="en-GB" sz="1200" b="0" i="0" kern="1200" dirty="0">
                <a:solidFill>
                  <a:schemeClr val="tx1"/>
                </a:solidFill>
                <a:effectLst/>
                <a:latin typeface="+mn-lt"/>
                <a:ea typeface="+mn-ea"/>
                <a:cs typeface="+mn-cs"/>
              </a:rPr>
              <a:t> in a time window of 5 min) queue with the </a:t>
            </a:r>
            <a:r>
              <a:rPr lang="en-GB" sz="1200" b="0" i="0" kern="1200" dirty="0" err="1">
                <a:solidFill>
                  <a:schemeClr val="tx1"/>
                </a:solidFill>
                <a:effectLst/>
                <a:latin typeface="+mn-lt"/>
                <a:ea typeface="+mn-ea"/>
                <a:cs typeface="+mn-cs"/>
              </a:rPr>
              <a:t>NServiceBus.AmazonSQS.DelaySeconds</a:t>
            </a:r>
            <a:r>
              <a:rPr lang="en-GB" sz="1200" b="0" i="0" kern="1200" dirty="0">
                <a:solidFill>
                  <a:schemeClr val="tx1"/>
                </a:solidFill>
                <a:effectLst/>
                <a:latin typeface="+mn-lt"/>
                <a:ea typeface="+mn-ea"/>
                <a:cs typeface="+mn-cs"/>
              </a:rPr>
              <a:t> custom message attribute set to the delay duration. When the message is received from the FIFO queue after 900 seconds, the remaining delay duration is calculated. If it's less than or equal to 900 seconds, the message is forwarded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remaining delay duration. Otherwise, the message is sent back to the FIFO queue with an updated custom message attribute set to the remaining delay duration.</a:t>
            </a:r>
          </a:p>
          <a:p>
            <a:endParaRPr lang="en-GB" sz="1400" dirty="0"/>
          </a:p>
          <a:p>
            <a:r>
              <a:rPr lang="en-GB" sz="1200" b="0" i="0" kern="1200" dirty="0">
                <a:solidFill>
                  <a:schemeClr val="tx1"/>
                </a:solidFill>
                <a:effectLst/>
                <a:latin typeface="+mn-lt"/>
                <a:ea typeface="+mn-ea"/>
                <a:cs typeface="+mn-cs"/>
              </a:rPr>
              <a:t>The transport uses timestamps from the broker to avoid clock skew, but a discrepancy between broker and endpoint clocks still has potential to cause inaccurate delay calculation.</a:t>
            </a:r>
            <a:endParaRPr lang="en-GB" sz="1400"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35</a:t>
            </a:fld>
            <a:endParaRPr lang="en-US"/>
          </a:p>
        </p:txBody>
      </p:sp>
    </p:spTree>
    <p:extLst>
      <p:ext uri="{BB962C8B-B14F-4D97-AF65-F5344CB8AC3E}">
        <p14:creationId xmlns:p14="http://schemas.microsoft.com/office/powerpoint/2010/main" val="1941434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2884506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 message needs to be delayed, the value of the desired delay is first converted to seconds. The binary representation of this value is used as part of the routing key when the message is sent to the delay-level exchanges</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1717338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delay level is created by declaring a topic exchange that is bound to a queue with a routing key of 1, and to the exchange corresponding to level - 1 with a routing key of 0. The queue for the delay level is declared with an </a:t>
            </a:r>
            <a:r>
              <a:rPr lang="en-US" sz="1200" b="0" i="0" u="none" strike="noStrike" kern="1200" dirty="0">
                <a:solidFill>
                  <a:schemeClr val="tx1"/>
                </a:solidFill>
                <a:effectLst/>
                <a:latin typeface="+mn-lt"/>
                <a:ea typeface="+mn-ea"/>
                <a:cs typeface="+mn-cs"/>
                <a:hlinkClick r:id="rId3"/>
              </a:rPr>
              <a:t>x-message-</a:t>
            </a:r>
            <a:r>
              <a:rPr lang="en-US" sz="1200" b="0" i="0" u="none" strike="noStrike" kern="1200" dirty="0" err="1">
                <a:solidFill>
                  <a:schemeClr val="tx1"/>
                </a:solidFill>
                <a:effectLst/>
                <a:latin typeface="+mn-lt"/>
                <a:ea typeface="+mn-ea"/>
                <a:cs typeface="+mn-cs"/>
                <a:hlinkClick r:id="rId3"/>
              </a:rPr>
              <a:t>ttl</a:t>
            </a:r>
            <a:r>
              <a:rPr lang="en-US" sz="1200" b="0" i="0" kern="1200" dirty="0">
                <a:solidFill>
                  <a:schemeClr val="tx1"/>
                </a:solidFill>
                <a:effectLst/>
                <a:latin typeface="+mn-lt"/>
                <a:ea typeface="+mn-ea"/>
                <a:cs typeface="+mn-cs"/>
              </a:rPr>
              <a:t> value corresponding to 2^level seconds. The queue is also declared with an </a:t>
            </a:r>
            <a:r>
              <a:rPr lang="en-US" sz="1200" b="0" i="0" u="none" strike="noStrike" kern="1200" dirty="0">
                <a:solidFill>
                  <a:schemeClr val="tx1"/>
                </a:solidFill>
                <a:effectLst/>
                <a:latin typeface="+mn-lt"/>
                <a:ea typeface="+mn-ea"/>
                <a:cs typeface="+mn-cs"/>
                <a:hlinkClick r:id="rId4"/>
              </a:rPr>
              <a:t>x-dead-letter-exchange</a:t>
            </a:r>
            <a:r>
              <a:rPr lang="en-US" sz="1200" b="0" i="0" kern="1200" dirty="0">
                <a:solidFill>
                  <a:schemeClr val="tx1"/>
                </a:solidFill>
                <a:effectLst/>
                <a:latin typeface="+mn-lt"/>
                <a:ea typeface="+mn-ea"/>
                <a:cs typeface="+mn-cs"/>
              </a:rPr>
              <a:t> value corresponding to the level - 1 exchange, so that when a message in the queue expires, it will be routed to the level - 1 exchange.</a:t>
            </a:r>
          </a:p>
          <a:p>
            <a:r>
              <a:rPr lang="en-US" sz="1200" b="0" i="0" kern="1200" dirty="0">
                <a:solidFill>
                  <a:schemeClr val="tx1"/>
                </a:solidFill>
                <a:effectLst/>
                <a:latin typeface="+mn-lt"/>
                <a:ea typeface="+mn-ea"/>
                <a:cs typeface="+mn-cs"/>
              </a:rPr>
              <a:t>The delay levels are connected in this manner, from highest (27) to lowest (0). Each delay level's routing key adds wildcards as needed so that each routing key is looking at the portion of the message's routing key that corresponds to its delay level.</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38</a:t>
            </a:fld>
            <a:endParaRPr lang="en-US"/>
          </a:p>
        </p:txBody>
      </p:sp>
    </p:spTree>
    <p:extLst>
      <p:ext uri="{BB962C8B-B14F-4D97-AF65-F5344CB8AC3E}">
        <p14:creationId xmlns:p14="http://schemas.microsoft.com/office/powerpoint/2010/main" val="265346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an example, a delay of 10 seconds (1010 in binary) on a message bound for the destination queue is encoded with a routing key of:</a:t>
            </a:r>
          </a:p>
          <a:p>
            <a:r>
              <a:rPr lang="en-US" dirty="0"/>
              <a:t>0.0.0.0.0.0.0.0.0.0.0.0.0.0.0.0.0.0.0.0.0.0.0.0.1.0.1.0.destination</a:t>
            </a:r>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266653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systems where lots of users are working in parallel have become more and more main stream</a:t>
            </a:r>
          </a:p>
          <a:p>
            <a:r>
              <a:rPr lang="en-US" dirty="0"/>
              <a:t>Users these days expect to be able to access their data, whenever they want and wherever they want</a:t>
            </a:r>
          </a:p>
          <a:p>
            <a:endParaRPr lang="en-US" dirty="0"/>
          </a:p>
          <a:p>
            <a:r>
              <a:rPr lang="en-US" dirty="0"/>
              <a:t>When you have a situation where you have users that are only operating on their own data. 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 Unfortunately, when we look at not just the technologies that we're dealing with, but the programming practices and the paradigms a lot of them are based on that same object oriented thinking.</a:t>
            </a:r>
          </a:p>
          <a:p>
            <a:endParaRPr lang="en-US" dirty="0"/>
          </a:p>
          <a:p>
            <a:r>
              <a:rPr lang="en-US" dirty="0"/>
              <a:t>(next)</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 &gt; 1 year</a:t>
            </a:r>
          </a:p>
          <a:p>
            <a:r>
              <a:rPr lang="en-GB" dirty="0"/>
              <a:t>26 even</a:t>
            </a:r>
          </a:p>
          <a:p>
            <a:r>
              <a:rPr lang="en-GB" dirty="0"/>
              <a:t>27 safe</a:t>
            </a:r>
          </a:p>
          <a:p>
            <a:r>
              <a:rPr lang="en-GB" dirty="0"/>
              <a:t>28 even</a:t>
            </a:r>
          </a:p>
          <a:p>
            <a:r>
              <a:rPr lang="en-GB" dirty="0"/>
              <a:t>32 &gt; 136 years</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40</a:t>
            </a:fld>
            <a:endParaRPr lang="en-US"/>
          </a:p>
        </p:txBody>
      </p:sp>
    </p:spTree>
    <p:extLst>
      <p:ext uri="{BB962C8B-B14F-4D97-AF65-F5344CB8AC3E}">
        <p14:creationId xmlns:p14="http://schemas.microsoft.com/office/powerpoint/2010/main" val="1628828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214681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Messages </a:t>
            </a:r>
            <a:r>
              <a:rPr lang="de-CH" dirty="0" err="1"/>
              <a:t>introduce</a:t>
            </a:r>
            <a:r>
              <a:rPr lang="de-CH" dirty="0"/>
              <a:t> </a:t>
            </a:r>
            <a:r>
              <a:rPr lang="de-CH" dirty="0" err="1"/>
              <a:t>reliability</a:t>
            </a:r>
            <a:r>
              <a:rPr lang="de-CH" dirty="0"/>
              <a:t> </a:t>
            </a:r>
            <a:r>
              <a:rPr lang="de-CH" dirty="0" err="1"/>
              <a:t>because</a:t>
            </a:r>
            <a:r>
              <a:rPr lang="de-CH" dirty="0"/>
              <a:t> </a:t>
            </a:r>
            <a:r>
              <a:rPr lang="de-CH" dirty="0" err="1"/>
              <a:t>they</a:t>
            </a:r>
            <a:r>
              <a:rPr lang="de-CH" dirty="0"/>
              <a:t> </a:t>
            </a:r>
            <a:r>
              <a:rPr lang="de-CH" dirty="0" err="1"/>
              <a:t>capture</a:t>
            </a:r>
            <a:r>
              <a:rPr lang="de-CH" dirty="0"/>
              <a:t> </a:t>
            </a:r>
            <a:r>
              <a:rPr lang="de-CH" dirty="0" err="1"/>
              <a:t>the</a:t>
            </a:r>
            <a:r>
              <a:rPr lang="de-CH" dirty="0"/>
              <a:t> </a:t>
            </a:r>
            <a:r>
              <a:rPr lang="de-CH" dirty="0" err="1"/>
              <a:t>business</a:t>
            </a:r>
            <a:r>
              <a:rPr lang="de-CH" dirty="0"/>
              <a:t> </a:t>
            </a:r>
            <a:r>
              <a:rPr lang="de-CH" dirty="0" err="1"/>
              <a:t>intent</a:t>
            </a:r>
            <a:r>
              <a:rPr lang="de-CH" dirty="0"/>
              <a:t> and </a:t>
            </a:r>
            <a:r>
              <a:rPr lang="de-CH" dirty="0" err="1"/>
              <a:t>encapsulate</a:t>
            </a:r>
            <a:r>
              <a:rPr lang="de-CH" dirty="0"/>
              <a:t> </a:t>
            </a:r>
            <a:r>
              <a:rPr lang="de-CH" dirty="0" err="1"/>
              <a:t>the</a:t>
            </a:r>
            <a:r>
              <a:rPr lang="de-CH" dirty="0"/>
              <a:t> </a:t>
            </a:r>
            <a:r>
              <a:rPr lang="de-CH" dirty="0" err="1"/>
              <a:t>intent</a:t>
            </a:r>
            <a:r>
              <a:rPr lang="de-CH" dirty="0"/>
              <a:t> in a </a:t>
            </a:r>
            <a:r>
              <a:rPr lang="de-CH" dirty="0" err="1"/>
              <a:t>business</a:t>
            </a:r>
            <a:r>
              <a:rPr lang="de-CH" dirty="0"/>
              <a:t> </a:t>
            </a:r>
            <a:r>
              <a:rPr lang="de-CH" dirty="0" err="1"/>
              <a:t>transaction</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retried</a:t>
            </a:r>
            <a:r>
              <a:rPr lang="de-CH" dirty="0"/>
              <a:t> </a:t>
            </a:r>
            <a:r>
              <a:rPr lang="de-CH" dirty="0" err="1"/>
              <a:t>or</a:t>
            </a:r>
            <a:r>
              <a:rPr lang="de-CH" dirty="0"/>
              <a:t> </a:t>
            </a:r>
            <a:r>
              <a:rPr lang="de-CH" dirty="0" err="1"/>
              <a:t>put</a:t>
            </a:r>
            <a:r>
              <a:rPr lang="de-CH" dirty="0"/>
              <a:t> </a:t>
            </a:r>
            <a:r>
              <a:rPr lang="de-CH" dirty="0" err="1"/>
              <a:t>aside</a:t>
            </a:r>
            <a:r>
              <a:rPr lang="de-CH" dirty="0"/>
              <a:t> </a:t>
            </a:r>
            <a:r>
              <a:rPr lang="de-CH" dirty="0" err="1"/>
              <a:t>until</a:t>
            </a:r>
            <a:r>
              <a:rPr lang="de-CH" dirty="0"/>
              <a:t> </a:t>
            </a:r>
            <a:r>
              <a:rPr lang="de-CH" dirty="0" err="1"/>
              <a:t>the</a:t>
            </a:r>
            <a:r>
              <a:rPr lang="de-CH" dirty="0"/>
              <a:t> </a:t>
            </a:r>
            <a:r>
              <a:rPr lang="de-CH" dirty="0" err="1"/>
              <a:t>more</a:t>
            </a:r>
            <a:r>
              <a:rPr lang="de-CH" dirty="0"/>
              <a:t> </a:t>
            </a:r>
            <a:r>
              <a:rPr lang="de-CH" dirty="0" err="1"/>
              <a:t>permant</a:t>
            </a:r>
            <a:r>
              <a:rPr lang="de-CH" dirty="0"/>
              <a:t> </a:t>
            </a:r>
            <a:r>
              <a:rPr lang="de-CH" dirty="0" err="1"/>
              <a:t>problem</a:t>
            </a:r>
            <a:r>
              <a:rPr lang="de-CH" dirty="0"/>
              <a:t> </a:t>
            </a:r>
            <a:r>
              <a:rPr lang="de-CH" dirty="0" err="1"/>
              <a:t>is</a:t>
            </a:r>
            <a:r>
              <a:rPr lang="de-CH" dirty="0"/>
              <a:t> </a:t>
            </a:r>
            <a:r>
              <a:rPr lang="de-CH" dirty="0" err="1"/>
              <a:t>solved</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41635199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transient failures like </a:t>
            </a:r>
            <a:r>
              <a:rPr lang="en-US" dirty="0" err="1"/>
              <a:t>DBTimeouts</a:t>
            </a:r>
            <a:r>
              <a:rPr lang="en-US" dirty="0"/>
              <a:t> or temporary locks retries can resolve those issues without having an impact on the end-users. </a:t>
            </a:r>
          </a:p>
        </p:txBody>
      </p:sp>
      <p:sp>
        <p:nvSpPr>
          <p:cNvPr id="4" name="Slide Number Placeholder 3"/>
          <p:cNvSpPr>
            <a:spLocks noGrp="1"/>
          </p:cNvSpPr>
          <p:nvPr>
            <p:ph type="sldNum" sz="quarter" idx="5"/>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26265578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Sagas are nice way of coding the business policies and folding the time into the code as we saw. For domains where occasional conflicts occur they are very suitable and solve many of your business problems. But they are not a golden hammer. </a:t>
            </a:r>
          </a:p>
        </p:txBody>
      </p:sp>
      <p:sp>
        <p:nvSpPr>
          <p:cNvPr id="4" name="Slide Number Placeholder 3"/>
          <p:cNvSpPr>
            <a:spLocks noGrp="1"/>
          </p:cNvSpPr>
          <p:nvPr>
            <p:ph type="sldNum" sz="quarter" idx="5"/>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3604612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for high contention domains like inventory management for highly anticipated books like Harry Potter sagas might not be a good fit because it would lead to multiple users reading and writing a single inventory row</a:t>
            </a:r>
          </a:p>
          <a:p>
            <a:endParaRPr lang="en-US" dirty="0"/>
          </a:p>
          <a:p>
            <a:r>
              <a:rPr lang="en-US" sz="1200" kern="1200" dirty="0">
                <a:solidFill>
                  <a:schemeClr val="tx1"/>
                </a:solidFill>
                <a:effectLst/>
                <a:latin typeface="Franklin Gothic Medium" pitchFamily="34" charset="0"/>
                <a:ea typeface="+mn-ea"/>
                <a:cs typeface="+mn-cs"/>
              </a:rPr>
              <a:t>Everyone wants to buy the new Harry Potter. We have some transaction. First, we check if there's sufficient inventory for the amount someone wants to purchase. If there's enough, we update the table and set the quantity to a minus b.</a:t>
            </a:r>
          </a:p>
          <a:p>
            <a:r>
              <a:rPr lang="en-US" sz="1200" kern="1200" dirty="0">
                <a:solidFill>
                  <a:schemeClr val="tx1"/>
                </a:solidFill>
                <a:effectLst/>
                <a:latin typeface="Franklin Gothic Medium" pitchFamily="34" charset="0"/>
                <a:ea typeface="+mn-ea"/>
                <a:cs typeface="+mn-cs"/>
              </a:rPr>
              <a:t>When someone buys the item we update the record, the problem here with the example of popular book is that suddenly we have locks on the </a:t>
            </a:r>
            <a:r>
              <a:rPr lang="en-US" sz="1200" kern="1200" dirty="0" err="1">
                <a:solidFill>
                  <a:schemeClr val="tx1"/>
                </a:solidFill>
                <a:effectLst/>
                <a:latin typeface="Franklin Gothic Medium" pitchFamily="34" charset="0"/>
                <a:ea typeface="+mn-ea"/>
                <a:cs typeface="+mn-cs"/>
              </a:rPr>
              <a:t>the</a:t>
            </a:r>
            <a:r>
              <a:rPr lang="en-US" sz="1200" kern="1200" dirty="0">
                <a:solidFill>
                  <a:schemeClr val="tx1"/>
                </a:solidFill>
                <a:effectLst/>
                <a:latin typeface="Franklin Gothic Medium" pitchFamily="34" charset="0"/>
                <a:ea typeface="+mn-ea"/>
                <a:cs typeface="+mn-cs"/>
              </a:rPr>
              <a:t> same row</a:t>
            </a:r>
          </a:p>
          <a:p>
            <a:endParaRPr lang="de-CH" dirty="0"/>
          </a:p>
          <a:p>
            <a:r>
              <a:rPr lang="en-US" sz="1200" kern="1200" dirty="0">
                <a:solidFill>
                  <a:schemeClr val="tx1"/>
                </a:solidFill>
                <a:effectLst/>
                <a:latin typeface="Franklin Gothic Medium" pitchFamily="34" charset="0"/>
                <a:ea typeface="+mn-ea"/>
                <a:cs typeface="+mn-cs"/>
              </a:rPr>
              <a:t>What happens to messages in the queues? They also get locked</a:t>
            </a:r>
          </a:p>
          <a:p>
            <a:r>
              <a:rPr lang="en-US" sz="1200" kern="1200" dirty="0">
                <a:solidFill>
                  <a:schemeClr val="tx1"/>
                </a:solidFill>
                <a:effectLst/>
                <a:latin typeface="Franklin Gothic Medium" pitchFamily="34" charset="0"/>
                <a:ea typeface="+mn-ea"/>
                <a:cs typeface="+mn-cs"/>
              </a:rPr>
              <a:t>What happens if someone then wants to buy another book? Well we might have already used all the database connections up by the high amount of contention</a:t>
            </a:r>
          </a:p>
          <a:p>
            <a:r>
              <a:rPr lang="en-US" sz="1200" kern="1200" dirty="0">
                <a:solidFill>
                  <a:schemeClr val="tx1"/>
                </a:solidFill>
                <a:effectLst/>
                <a:latin typeface="Franklin Gothic Medium" pitchFamily="34" charset="0"/>
                <a:ea typeface="+mn-ea"/>
                <a:cs typeface="+mn-cs"/>
              </a:rPr>
              <a:t>The problem with these approaches is that up until black </a:t>
            </a:r>
            <a:r>
              <a:rPr lang="en-US" sz="1200" kern="1200" dirty="0" err="1">
                <a:solidFill>
                  <a:schemeClr val="tx1"/>
                </a:solidFill>
                <a:effectLst/>
                <a:latin typeface="Franklin Gothic Medium" pitchFamily="34" charset="0"/>
                <a:ea typeface="+mn-ea"/>
                <a:cs typeface="+mn-cs"/>
              </a:rPr>
              <a:t>friday</a:t>
            </a:r>
            <a:r>
              <a:rPr lang="en-US" sz="1200" kern="1200" dirty="0">
                <a:solidFill>
                  <a:schemeClr val="tx1"/>
                </a:solidFill>
                <a:effectLst/>
                <a:latin typeface="Franklin Gothic Medium" pitchFamily="34" charset="0"/>
                <a:ea typeface="+mn-ea"/>
                <a:cs typeface="+mn-cs"/>
              </a:rPr>
              <a:t> everything works perfectly</a:t>
            </a:r>
            <a:br>
              <a:rPr lang="en-US" sz="1200" kern="1200" dirty="0">
                <a:solidFill>
                  <a:schemeClr val="tx1"/>
                </a:solidFill>
                <a:effectLst/>
                <a:latin typeface="Franklin Gothic Medium" pitchFamily="34" charset="0"/>
                <a:ea typeface="+mn-ea"/>
                <a:cs typeface="+mn-cs"/>
              </a:rPr>
            </a:br>
            <a:r>
              <a:rPr lang="en-US" sz="1200" kern="1200" dirty="0">
                <a:solidFill>
                  <a:schemeClr val="tx1"/>
                </a:solidFill>
                <a:effectLst/>
                <a:latin typeface="Franklin Gothic Medium" pitchFamily="34" charset="0"/>
                <a:ea typeface="+mn-ea"/>
                <a:cs typeface="+mn-cs"/>
              </a:rPr>
              <a:t>The problem with this type of logic is that you won't find out until your site goes down. Everything goes well, and then you get featured on Oprah. And the marketing guys go ballistic, because of this. And then the site goes down.</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3878560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mn-cs"/>
              </a:rPr>
              <a:t>That's why we ask the collaborative domain question first, because collaborative domains can take your site down</a:t>
            </a:r>
          </a:p>
          <a:p>
            <a:r>
              <a:rPr lang="en-US" sz="1200" kern="1200" dirty="0">
                <a:solidFill>
                  <a:schemeClr val="tx1"/>
                </a:solidFill>
                <a:effectLst/>
                <a:latin typeface="Franklin Gothic Medium" pitchFamily="34" charset="0"/>
                <a:ea typeface="+mn-ea"/>
                <a:cs typeface="+mn-cs"/>
              </a:rPr>
              <a:t>It doesn't matter how many layers or microservices you have when they end up being locked on the same record</a:t>
            </a:r>
          </a:p>
        </p:txBody>
      </p:sp>
      <p:sp>
        <p:nvSpPr>
          <p:cNvPr id="4" name="Slide Number Placeholder 3"/>
          <p:cNvSpPr>
            <a:spLocks noGrp="1"/>
          </p:cNvSpPr>
          <p:nvPr>
            <p:ph type="sldNum" sz="quarter" idx="5"/>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175088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mn-cs"/>
              </a:rPr>
              <a:t>The issue is that this isn’t a technical issue, it’s the business! The business should accept a negative inventory! Instead of having this as an issue, design business processes to have alternate paths when we’re out of stock. For example say “sorry” or “here’s a coupon” or “wait a little bit longer” Business can’t have high contention and a locking business process. </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505003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mn-cs"/>
              </a:rPr>
              <a:t>Only after having had that conversation with the business I suggest to look at technical solutions for those high contention domains where Sagas with message and Multi-version concurrency control is not enough. Find a simple solution like using an atomic counter. Popular databases have atomic counter or CRDT support. But don’t go atomic counters, CRDTS, CQRS the shit out of your systems. Apply technical and simple solutions where they make sense.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1092376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write objects and you persist these objects in some kind of database and it works or at least it works on your machine 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endParaRPr lang="en-US" dirty="0"/>
          </a:p>
          <a:p>
            <a:r>
              <a:rPr lang="en-US" dirty="0"/>
              <a:t>But first let me introduce a boring domain you probably already know a ton of</a:t>
            </a:r>
          </a:p>
        </p:txBody>
      </p:sp>
      <p:sp>
        <p:nvSpPr>
          <p:cNvPr id="4" name="Slide Number Placeholder 3"/>
          <p:cNvSpPr>
            <a:spLocks noGrp="1"/>
          </p:cNvSpPr>
          <p:nvPr>
            <p:ph type="sldNum" sz="quarter" idx="5"/>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460062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use a retail domain because retail and orders is something most people are familiar with. I know, boring but I will follow that for now and try to keep you awake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6</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controller implements some business logic. It is not really complicated business logic but we got a new business requirement that says as a part of processing a new order we want to decide under which conditions a customer is going to be getting a discount.</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 because the customer in essence is an account and we can have multiple users from the same account buying stuff on the same account. So we have two or more users at the same time, both of them are submitting an order.</a:t>
            </a:r>
          </a:p>
          <a:p>
            <a:endParaRPr lang="en-US" dirty="0"/>
          </a:p>
          <a:p>
            <a:r>
              <a:rPr lang="en-US" dirty="0"/>
              <a:t>Let’s see it in action. Run the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 Sorry no discount</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So in short we can say</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762769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22.05.2019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22.05.2019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22.05.2019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22.05.2019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22.05.2019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22.05.2019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22.05.2019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particular.net/transports/sqs/delayed-delivery"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hyperlink" Target="https://docs.particular.net/transports/sqs/delayed-delivery" TargetMode="Externa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121241" y="1755170"/>
            <a:ext cx="10816759" cy="286232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and </a:t>
            </a:r>
            <a:r>
              <a:rPr lang="en-US" sz="6000" dirty="0">
                <a:solidFill>
                  <a:schemeClr val="accent4"/>
                </a:solidFill>
                <a:latin typeface="Yanone Kaffeesatz Regular" panose="02000000000000000000" pitchFamily="2" charset="0"/>
              </a:rPr>
              <a:t>latency</a:t>
            </a:r>
            <a:r>
              <a:rPr lang="en-US" sz="6000" dirty="0">
                <a:solidFill>
                  <a:schemeClr val="tx2"/>
                </a:solidFill>
                <a:latin typeface="Yanone Kaffeesatz Regular" panose="02000000000000000000" pitchFamily="2" charset="0"/>
              </a:rPr>
              <a:t> in </a:t>
            </a:r>
            <a:r>
              <a:rPr lang="en-US" sz="6000" dirty="0">
                <a:solidFill>
                  <a:schemeClr val="accent4"/>
                </a:solidFill>
                <a:latin typeface="Yanone Kaffeesatz Regular" panose="02000000000000000000" pitchFamily="2" charset="0"/>
              </a:rPr>
              <a:t>collaborative </a:t>
            </a:r>
          </a:p>
          <a:p>
            <a:r>
              <a:rPr lang="en-US" sz="6000" dirty="0">
                <a:solidFill>
                  <a:schemeClr val="accent4"/>
                </a:solidFill>
                <a:latin typeface="Yanone Kaffeesatz Regular" panose="02000000000000000000" pitchFamily="2" charset="0"/>
              </a:rPr>
              <a:t>domains</a:t>
            </a:r>
            <a:r>
              <a:rPr lang="en-US" sz="6000" dirty="0">
                <a:solidFill>
                  <a:schemeClr val="tx2"/>
                </a:solidFill>
                <a:latin typeface="Yanone Kaffeesatz Regular" panose="02000000000000000000" pitchFamily="2" charset="0"/>
              </a:rPr>
              <a:t> can lead to incorrect application of business rules even in </a:t>
            </a:r>
            <a:r>
              <a:rPr lang="en-US" sz="6000" dirty="0">
                <a:solidFill>
                  <a:schemeClr val="accent4"/>
                </a:solidFill>
                <a:latin typeface="Yanone Kaffeesatz Regular" panose="02000000000000000000" pitchFamily="2" charset="0"/>
              </a:rPr>
              <a:t>safe</a:t>
            </a:r>
            <a:r>
              <a:rPr lang="en-US" sz="6000" dirty="0">
                <a:solidFill>
                  <a:schemeClr val="tx2"/>
                </a:solidFill>
                <a:latin typeface="Yanone Kaffeesatz Regular" panose="02000000000000000000" pitchFamily="2" charset="0"/>
              </a:rPr>
              <a:t> architectures</a:t>
            </a:r>
            <a:endParaRPr lang="en-US" sz="1050" dirty="0">
              <a:solidFill>
                <a:schemeClr val="accent4"/>
              </a:solidFill>
            </a:endParaRPr>
          </a:p>
        </p:txBody>
      </p:sp>
    </p:spTree>
    <p:extLst>
      <p:ext uri="{BB962C8B-B14F-4D97-AF65-F5344CB8AC3E}">
        <p14:creationId xmlns:p14="http://schemas.microsoft.com/office/powerpoint/2010/main" val="373946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Batch</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6377864-C680-4DED-A5B5-FE4FFCA1A0AE}"/>
              </a:ext>
            </a:extLst>
          </p:cNvPr>
          <p:cNvPicPr>
            <a:picLocks noChangeAspect="1"/>
          </p:cNvPicPr>
          <p:nvPr/>
        </p:nvPicPr>
        <p:blipFill>
          <a:blip r:embed="rId3"/>
          <a:stretch>
            <a:fillRect/>
          </a:stretch>
        </p:blipFill>
        <p:spPr>
          <a:xfrm>
            <a:off x="2490490" y="0"/>
            <a:ext cx="7211020" cy="6858000"/>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8661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increase the window of </a:t>
            </a:r>
            <a:r>
              <a:rPr lang="en-US" sz="6000" dirty="0">
                <a:solidFill>
                  <a:schemeClr val="accent4"/>
                </a:solidFill>
                <a:latin typeface="Yanone Kaffeesatz Regular" panose="02000000000000000000" pitchFamily="2" charset="0"/>
              </a:rPr>
              <a:t>consistency</a:t>
            </a:r>
            <a:r>
              <a:rPr lang="en-US" sz="6000" dirty="0">
                <a:solidFill>
                  <a:schemeClr val="tx2"/>
                </a:solidFill>
                <a:latin typeface="Yanone Kaffeesatz Regular" panose="02000000000000000000" pitchFamily="2" charset="0"/>
              </a:rPr>
              <a:t> problems</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for time based business rules</a:t>
            </a:r>
          </a:p>
          <a:p>
            <a:r>
              <a:rPr lang="en-US" sz="6000" dirty="0">
                <a:solidFill>
                  <a:schemeClr val="tx2"/>
                </a:solidFill>
                <a:latin typeface="Yanone Kaffeesatz Regular" panose="02000000000000000000" pitchFamily="2" charset="0"/>
              </a:rPr>
              <a:t>are the </a:t>
            </a:r>
            <a:r>
              <a:rPr lang="en-US" sz="6000" dirty="0">
                <a:solidFill>
                  <a:schemeClr val="accent4"/>
                </a:solidFill>
                <a:latin typeface="Yanone Kaffeesatz Regular" panose="02000000000000000000" pitchFamily="2" charset="0"/>
              </a:rPr>
              <a:t>worst enemy</a:t>
            </a:r>
            <a:r>
              <a:rPr lang="en-US" sz="6000" dirty="0">
                <a:solidFill>
                  <a:schemeClr val="tx2"/>
                </a:solidFill>
                <a:latin typeface="Yanone Kaffeesatz Regular" panose="02000000000000000000" pitchFamily="2" charset="0"/>
              </a:rPr>
              <a:t> for growth</a:t>
            </a:r>
            <a:endParaRPr lang="en-US" sz="1050" dirty="0">
              <a:solidFill>
                <a:schemeClr val="tx2"/>
              </a:solidFill>
            </a:endParaRPr>
          </a:p>
        </p:txBody>
      </p:sp>
    </p:spTree>
    <p:extLst>
      <p:ext uri="{BB962C8B-B14F-4D97-AF65-F5344CB8AC3E}">
        <p14:creationId xmlns:p14="http://schemas.microsoft.com/office/powerpoint/2010/main" val="35880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1397979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91F41-D9A8-426E-B526-5C4D6E802C9C}"/>
              </a:ext>
            </a:extLst>
          </p:cNvPr>
          <p:cNvPicPr>
            <a:picLocks noChangeAspect="1"/>
          </p:cNvPicPr>
          <p:nvPr/>
        </p:nvPicPr>
        <p:blipFill>
          <a:blip r:embed="rId3"/>
          <a:stretch>
            <a:fillRect/>
          </a:stretch>
        </p:blipFill>
        <p:spPr>
          <a:xfrm>
            <a:off x="0" y="733596"/>
            <a:ext cx="12192000" cy="5390807"/>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3"/>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Durable </a:t>
            </a:r>
            <a:r>
              <a:rPr lang="en-US" sz="6000" dirty="0">
                <a:solidFill>
                  <a:schemeClr val="accent4"/>
                </a:solidFill>
                <a:latin typeface="Yanone Kaffeesatz Regular" panose="02000000000000000000" pitchFamily="2" charset="0"/>
              </a:rPr>
              <a:t>scheduling</a:t>
            </a:r>
            <a:r>
              <a:rPr lang="en-US" sz="6000" dirty="0">
                <a:solidFill>
                  <a:schemeClr val="tx2"/>
                </a:solidFill>
                <a:latin typeface="Yanone Kaffeesatz Regular" panose="02000000000000000000" pitchFamily="2" charset="0"/>
              </a:rPr>
              <a:t> introduces </a:t>
            </a:r>
            <a:r>
              <a:rPr lang="en-US" sz="6000" dirty="0">
                <a:solidFill>
                  <a:schemeClr val="accent4"/>
                </a:solidFill>
                <a:latin typeface="Yanone Kaffeesatz Regular" panose="02000000000000000000" pitchFamily="2" charset="0"/>
              </a:rPr>
              <a:t>reliability </a:t>
            </a:r>
            <a:r>
              <a:rPr lang="en-US" sz="6000" dirty="0">
                <a:solidFill>
                  <a:schemeClr val="tx2"/>
                </a:solidFill>
                <a:latin typeface="Yanone Kaffeesatz Regular" panose="02000000000000000000" pitchFamily="2" charset="0"/>
              </a:rPr>
              <a:t>on the server side</a:t>
            </a:r>
            <a:endParaRPr lang="en-US" sz="1050" dirty="0">
              <a:solidFill>
                <a:schemeClr val="tx2"/>
              </a:solidFill>
            </a:endParaRPr>
          </a:p>
        </p:txBody>
      </p:sp>
    </p:spTree>
    <p:extLst>
      <p:ext uri="{BB962C8B-B14F-4D97-AF65-F5344CB8AC3E}">
        <p14:creationId xmlns:p14="http://schemas.microsoft.com/office/powerpoint/2010/main" val="2762354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6B7320-04D1-4796-AFC7-C91F95860E7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Resilient HTTP</a:t>
            </a:r>
            <a:r>
              <a:rPr lang="en-US" sz="6000" dirty="0">
                <a:solidFill>
                  <a:schemeClr val="tx2"/>
                </a:solidFill>
                <a:latin typeface="Yanone Kaffeesatz Regular" panose="02000000000000000000" pitchFamily="2" charset="0"/>
              </a:rPr>
              <a:t> introduces some reliability</a:t>
            </a:r>
          </a:p>
          <a:p>
            <a:pPr algn="ctr"/>
            <a:r>
              <a:rPr lang="en-US" sz="6000" dirty="0">
                <a:solidFill>
                  <a:schemeClr val="tx2"/>
                </a:solidFill>
                <a:latin typeface="Yanone Kaffeesatz Regular" panose="02000000000000000000" pitchFamily="2" charset="0"/>
              </a:rPr>
              <a:t>but </a:t>
            </a:r>
            <a:r>
              <a:rPr lang="en-US" sz="6000" dirty="0">
                <a:solidFill>
                  <a:schemeClr val="accent4"/>
                </a:solidFill>
                <a:latin typeface="Yanone Kaffeesatz Regular" panose="02000000000000000000" pitchFamily="2" charset="0"/>
              </a:rPr>
              <a:t>doesn’t survive</a:t>
            </a:r>
            <a:r>
              <a:rPr lang="en-US" sz="6000" dirty="0">
                <a:solidFill>
                  <a:schemeClr val="tx2"/>
                </a:solidFill>
                <a:latin typeface="Yanone Kaffeesatz Regular" panose="02000000000000000000" pitchFamily="2" charset="0"/>
              </a:rPr>
              <a:t> restarts</a:t>
            </a:r>
            <a:endParaRPr lang="en-US" sz="1050" dirty="0">
              <a:solidFill>
                <a:schemeClr val="accent4"/>
              </a:solidFill>
            </a:endParaRPr>
          </a:p>
        </p:txBody>
      </p:sp>
    </p:spTree>
    <p:extLst>
      <p:ext uri="{BB962C8B-B14F-4D97-AF65-F5344CB8AC3E}">
        <p14:creationId xmlns:p14="http://schemas.microsoft.com/office/powerpoint/2010/main" val="838278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A2CAB8-10C1-4730-8F81-0552CF385665}"/>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Client side</a:t>
            </a:r>
            <a:r>
              <a:rPr lang="en-US" sz="6000" dirty="0">
                <a:solidFill>
                  <a:schemeClr val="accent4"/>
                </a:solidFill>
                <a:latin typeface="Yanone Kaffeesatz Regular" panose="02000000000000000000" pitchFamily="2" charset="0"/>
              </a:rPr>
              <a:t> retries </a:t>
            </a:r>
            <a:r>
              <a:rPr lang="en-US" sz="6000" dirty="0">
                <a:solidFill>
                  <a:schemeClr val="tx2"/>
                </a:solidFill>
                <a:latin typeface="Yanone Kaffeesatz Regular" panose="02000000000000000000" pitchFamily="2" charset="0"/>
              </a:rPr>
              <a:t>help to resolve</a:t>
            </a:r>
            <a:r>
              <a:rPr lang="en-US" sz="6000" dirty="0">
                <a:solidFill>
                  <a:schemeClr val="accent4"/>
                </a:solidFill>
                <a:latin typeface="Yanone Kaffeesatz Regular" panose="02000000000000000000" pitchFamily="2" charset="0"/>
              </a:rPr>
              <a:t> </a:t>
            </a:r>
            <a:r>
              <a:rPr lang="en-US" sz="6000" dirty="0">
                <a:solidFill>
                  <a:schemeClr val="tx2"/>
                </a:solidFill>
                <a:latin typeface="Yanone Kaffeesatz Regular" panose="02000000000000000000" pitchFamily="2" charset="0"/>
              </a:rPr>
              <a:t>transient failures</a:t>
            </a:r>
            <a:r>
              <a:rPr lang="en-US" sz="6000" dirty="0">
                <a:solidFill>
                  <a:schemeClr val="accent4"/>
                </a:solidFill>
                <a:latin typeface="Yanone Kaffeesatz Regular" panose="02000000000000000000" pitchFamily="2" charset="0"/>
              </a:rPr>
              <a:t> </a:t>
            </a:r>
            <a:r>
              <a:rPr lang="en-US" sz="6000" dirty="0">
                <a:solidFill>
                  <a:schemeClr val="tx2"/>
                </a:solidFill>
                <a:latin typeface="Yanone Kaffeesatz Regular" panose="02000000000000000000" pitchFamily="2" charset="0"/>
              </a:rPr>
              <a:t>but</a:t>
            </a:r>
            <a:r>
              <a:rPr lang="en-US" sz="6000" dirty="0">
                <a:solidFill>
                  <a:schemeClr val="accent4"/>
                </a:solidFill>
                <a:latin typeface="Yanone Kaffeesatz Regular" panose="02000000000000000000" pitchFamily="2" charset="0"/>
              </a:rPr>
              <a:t> increase the latency</a:t>
            </a:r>
            <a:endParaRPr lang="en-US" sz="1050" dirty="0">
              <a:solidFill>
                <a:schemeClr val="accent4"/>
              </a:solidFill>
            </a:endParaRPr>
          </a:p>
        </p:txBody>
      </p:sp>
    </p:spTree>
    <p:extLst>
      <p:ext uri="{BB962C8B-B14F-4D97-AF65-F5344CB8AC3E}">
        <p14:creationId xmlns:p14="http://schemas.microsoft.com/office/powerpoint/2010/main" val="1907011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3BE2BA-BFAA-4AB8-8C3A-0D1E11205CB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Orders might be </a:t>
            </a:r>
            <a:r>
              <a:rPr lang="en-US" sz="6000" dirty="0">
                <a:solidFill>
                  <a:schemeClr val="accent4"/>
                </a:solidFill>
                <a:latin typeface="Yanone Kaffeesatz Regular" panose="02000000000000000000" pitchFamily="2" charset="0"/>
              </a:rPr>
              <a:t>lost</a:t>
            </a:r>
            <a:r>
              <a:rPr lang="en-US" sz="6000" dirty="0">
                <a:solidFill>
                  <a:schemeClr val="tx2"/>
                </a:solidFill>
                <a:latin typeface="Yanone Kaffeesatz Regular" panose="02000000000000000000" pitchFamily="2" charset="0"/>
              </a:rPr>
              <a:t> when clients give up on retries</a:t>
            </a:r>
            <a:endParaRPr lang="en-US" sz="1050" dirty="0">
              <a:solidFill>
                <a:schemeClr val="accent4"/>
              </a:solidFill>
            </a:endParaRPr>
          </a:p>
        </p:txBody>
      </p:sp>
    </p:spTree>
    <p:extLst>
      <p:ext uri="{BB962C8B-B14F-4D97-AF65-F5344CB8AC3E}">
        <p14:creationId xmlns:p14="http://schemas.microsoft.com/office/powerpoint/2010/main" val="2957486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4579" y="2069795"/>
            <a:ext cx="839364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Fire &amp; forget</a:t>
            </a:r>
            <a:endParaRPr lang="de-CH" sz="7200" dirty="0">
              <a:solidFill>
                <a:schemeClr val="accent4"/>
              </a:solidFill>
              <a:latin typeface="Yanone Kaffeesatz Regular" panose="02000000000000000000" pitchFamily="2" charset="0"/>
            </a:endParaRPr>
          </a:p>
        </p:txBody>
      </p:sp>
      <p:sp>
        <p:nvSpPr>
          <p:cNvPr id="4" name="Rectangle 3"/>
          <p:cNvSpPr/>
          <p:nvPr/>
        </p:nvSpPr>
        <p:spPr>
          <a:xfrm>
            <a:off x="627997" y="961799"/>
            <a:ext cx="506260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Orders are ideal to </a:t>
            </a:r>
            <a:endParaRPr lang="de-CH" sz="6600" dirty="0">
              <a:solidFill>
                <a:schemeClr val="tx2"/>
              </a:solidFill>
            </a:endParaRPr>
          </a:p>
        </p:txBody>
      </p:sp>
      <p:sp>
        <p:nvSpPr>
          <p:cNvPr id="5" name="Rectangle 4">
            <a:extLst>
              <a:ext uri="{FF2B5EF4-FFF2-40B4-BE49-F238E27FC236}">
                <a16:creationId xmlns:a16="http://schemas.microsoft.com/office/drawing/2014/main" id="{A85173D0-3CE8-470F-8328-2A4197EEC8B5}"/>
              </a:ext>
            </a:extLst>
          </p:cNvPr>
          <p:cNvSpPr/>
          <p:nvPr/>
        </p:nvSpPr>
        <p:spPr>
          <a:xfrm>
            <a:off x="3684001" y="5046873"/>
            <a:ext cx="804258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from the frontend perspective</a:t>
            </a:r>
            <a:endParaRPr lang="de-CH" sz="6600" dirty="0">
              <a:solidFill>
                <a:schemeClr val="tx2"/>
              </a:solidFill>
            </a:endParaRPr>
          </a:p>
        </p:txBody>
      </p:sp>
    </p:spTree>
    <p:extLst>
      <p:ext uri="{BB962C8B-B14F-4D97-AF65-F5344CB8AC3E}">
        <p14:creationId xmlns:p14="http://schemas.microsoft.com/office/powerpoint/2010/main" val="2858831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1444040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2854063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9463241" y="521434"/>
            <a:ext cx="2408753" cy="6199852"/>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182126" y="1634194"/>
            <a:ext cx="2444400" cy="23595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37" y="1984417"/>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41" name="Cylinder 40">
            <a:extLst>
              <a:ext uri="{FF2B5EF4-FFF2-40B4-BE49-F238E27FC236}">
                <a16:creationId xmlns:a16="http://schemas.microsoft.com/office/drawing/2014/main" id="{3B793FC3-87DB-4623-9261-1D0F3AA10B0E}"/>
              </a:ext>
            </a:extLst>
          </p:cNvPr>
          <p:cNvSpPr/>
          <p:nvPr/>
        </p:nvSpPr>
        <p:spPr>
          <a:xfrm>
            <a:off x="9930593" y="1915373"/>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626526" y="2810037"/>
            <a:ext cx="1304067" cy="3914"/>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1023037"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SQL Database</a:t>
            </a:r>
            <a:endParaRPr lang="de-CH" sz="1600" dirty="0">
              <a:solidFill>
                <a:schemeClr val="accent3"/>
              </a:solidFill>
              <a:latin typeface="Yanone Kaffeesatz Regular" panose="02000000000000000000" pitchFamily="2" charset="0"/>
            </a:endParaRPr>
          </a:p>
        </p:txBody>
      </p:sp>
      <p:sp>
        <p:nvSpPr>
          <p:cNvPr id="22" name="Rectangle 21">
            <a:extLst>
              <a:ext uri="{FF2B5EF4-FFF2-40B4-BE49-F238E27FC236}">
                <a16:creationId xmlns:a16="http://schemas.microsoft.com/office/drawing/2014/main" id="{BBA82607-A29F-4045-9419-627E9380AB72}"/>
              </a:ext>
            </a:extLst>
          </p:cNvPr>
          <p:cNvSpPr/>
          <p:nvPr/>
        </p:nvSpPr>
        <p:spPr>
          <a:xfrm>
            <a:off x="717702" y="5099583"/>
            <a:ext cx="8353362" cy="162170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Cylinder 22">
            <a:extLst>
              <a:ext uri="{FF2B5EF4-FFF2-40B4-BE49-F238E27FC236}">
                <a16:creationId xmlns:a16="http://schemas.microsoft.com/office/drawing/2014/main" id="{D28B94AB-B51A-46D4-96B6-B5DC3BB7F07A}"/>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a:t>
            </a:r>
            <a:endParaRPr lang="de-CH" sz="2000" dirty="0">
              <a:latin typeface="Yanone Kaffeesatz Light" panose="02000000000000000000" pitchFamily="2" charset="0"/>
            </a:endParaRPr>
          </a:p>
        </p:txBody>
      </p:sp>
      <p:sp>
        <p:nvSpPr>
          <p:cNvPr id="25" name="TextBox 24">
            <a:extLst>
              <a:ext uri="{FF2B5EF4-FFF2-40B4-BE49-F238E27FC236}">
                <a16:creationId xmlns:a16="http://schemas.microsoft.com/office/drawing/2014/main" id="{354B099C-5E53-498F-B9B2-27951CDA5705}"/>
              </a:ext>
            </a:extLst>
          </p:cNvPr>
          <p:cNvSpPr txBox="1"/>
          <p:nvPr/>
        </p:nvSpPr>
        <p:spPr>
          <a:xfrm>
            <a:off x="811698" y="5129274"/>
            <a:ext cx="107273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RabbitMQ</a:t>
            </a:r>
            <a:endParaRPr lang="de-CH" sz="2400" dirty="0">
              <a:solidFill>
                <a:schemeClr val="accent3"/>
              </a:solidFill>
              <a:latin typeface="Yanone Kaffeesatz Regular" panose="02000000000000000000" pitchFamily="2" charset="0"/>
            </a:endParaRPr>
          </a:p>
        </p:txBody>
      </p:sp>
      <p:cxnSp>
        <p:nvCxnSpPr>
          <p:cNvPr id="30" name="Straight Arrow Connector 29">
            <a:extLst>
              <a:ext uri="{FF2B5EF4-FFF2-40B4-BE49-F238E27FC236}">
                <a16:creationId xmlns:a16="http://schemas.microsoft.com/office/drawing/2014/main" id="{FC1B4966-6DB5-434C-8498-51B6E39C44B3}"/>
              </a:ext>
            </a:extLst>
          </p:cNvPr>
          <p:cNvCxnSpPr>
            <a:cxnSpLocks/>
          </p:cNvCxnSpPr>
          <p:nvPr/>
        </p:nvCxnSpPr>
        <p:spPr>
          <a:xfrm>
            <a:off x="3703695" y="2898293"/>
            <a:ext cx="1130889" cy="238881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A79A57-5466-4C0D-ADF5-F425055E20D1}"/>
              </a:ext>
            </a:extLst>
          </p:cNvPr>
          <p:cNvSpPr txBox="1"/>
          <p:nvPr/>
        </p:nvSpPr>
        <p:spPr>
          <a:xfrm rot="3770054">
            <a:off x="4311825" y="3949619"/>
            <a:ext cx="705642"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a:t>
            </a:r>
            <a:endParaRPr lang="de-CH" sz="2400" dirty="0">
              <a:solidFill>
                <a:schemeClr val="accent4"/>
              </a:solidFill>
              <a:latin typeface="Yanone Kaffeesatz Regular" panose="02000000000000000000" pitchFamily="2" charset="0"/>
            </a:endParaRPr>
          </a:p>
        </p:txBody>
      </p:sp>
      <p:sp>
        <p:nvSpPr>
          <p:cNvPr id="32" name="Flowchart: Card 31">
            <a:extLst>
              <a:ext uri="{FF2B5EF4-FFF2-40B4-BE49-F238E27FC236}">
                <a16:creationId xmlns:a16="http://schemas.microsoft.com/office/drawing/2014/main" id="{FABFD1A6-DDC5-4CD7-9890-82C4A86DF83B}"/>
              </a:ext>
            </a:extLst>
          </p:cNvPr>
          <p:cNvSpPr/>
          <p:nvPr/>
        </p:nvSpPr>
        <p:spPr>
          <a:xfrm rot="3941355">
            <a:off x="4154026" y="3501814"/>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3" name="Straight Arrow Connector 32">
            <a:extLst>
              <a:ext uri="{FF2B5EF4-FFF2-40B4-BE49-F238E27FC236}">
                <a16:creationId xmlns:a16="http://schemas.microsoft.com/office/drawing/2014/main" id="{653C6001-4D97-4DF6-84D5-59ED04105EC9}"/>
              </a:ext>
            </a:extLst>
          </p:cNvPr>
          <p:cNvCxnSpPr>
            <a:cxnSpLocks/>
            <a:stCxn id="8" idx="2"/>
          </p:cNvCxnSpPr>
          <p:nvPr/>
        </p:nvCxnSpPr>
        <p:spPr>
          <a:xfrm flipH="1">
            <a:off x="4834584" y="3993708"/>
            <a:ext cx="2569742" cy="129339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A7E7CBA-E10C-462A-879C-3CFC3C50E332}"/>
              </a:ext>
            </a:extLst>
          </p:cNvPr>
          <p:cNvSpPr/>
          <p:nvPr/>
        </p:nvSpPr>
        <p:spPr>
          <a:xfrm>
            <a:off x="6556572" y="1850271"/>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DiscountPolicy</a:t>
            </a:r>
            <a:endParaRPr lang="de-CH" sz="900" dirty="0">
              <a:latin typeface="Yanone Kaffeesatz Light" panose="02000000000000000000" pitchFamily="2" charset="0"/>
            </a:endParaRPr>
          </a:p>
        </p:txBody>
      </p:sp>
      <p:sp>
        <p:nvSpPr>
          <p:cNvPr id="43" name="Rectangle 42">
            <a:extLst>
              <a:ext uri="{FF2B5EF4-FFF2-40B4-BE49-F238E27FC236}">
                <a16:creationId xmlns:a16="http://schemas.microsoft.com/office/drawing/2014/main" id="{15C9CC94-5B97-4367-94F5-02E0454563D1}"/>
              </a:ext>
            </a:extLst>
          </p:cNvPr>
          <p:cNvSpPr/>
          <p:nvPr/>
        </p:nvSpPr>
        <p:spPr>
          <a:xfrm>
            <a:off x="6555321" y="3245168"/>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ProcessOrder</a:t>
            </a:r>
            <a:endParaRPr lang="de-CH" sz="900" dirty="0">
              <a:latin typeface="Yanone Kaffeesatz Light" panose="02000000000000000000" pitchFamily="2" charset="0"/>
            </a:endParaRPr>
          </a:p>
        </p:txBody>
      </p:sp>
    </p:spTree>
    <p:extLst>
      <p:ext uri="{BB962C8B-B14F-4D97-AF65-F5344CB8AC3E}">
        <p14:creationId xmlns:p14="http://schemas.microsoft.com/office/powerpoint/2010/main" val="3332580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3CD89-9ECF-4A1E-9857-CE12163F6C84}"/>
              </a:ext>
            </a:extLst>
          </p:cNvPr>
          <p:cNvPicPr>
            <a:picLocks noChangeAspect="1"/>
          </p:cNvPicPr>
          <p:nvPr/>
        </p:nvPicPr>
        <p:blipFill>
          <a:blip r:embed="rId3"/>
          <a:stretch>
            <a:fillRect/>
          </a:stretch>
        </p:blipFill>
        <p:spPr>
          <a:xfrm>
            <a:off x="2821354" y="0"/>
            <a:ext cx="6549292" cy="6858000"/>
          </a:xfrm>
          <a:prstGeom prst="rect">
            <a:avLst/>
          </a:prstGeom>
        </p:spPr>
      </p:pic>
    </p:spTree>
    <p:extLst>
      <p:ext uri="{BB962C8B-B14F-4D97-AF65-F5344CB8AC3E}">
        <p14:creationId xmlns:p14="http://schemas.microsoft.com/office/powerpoint/2010/main" val="2069505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B95E655-BCD6-4766-8FAC-F10CB137D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485" y="1970485"/>
            <a:ext cx="2917031" cy="2917031"/>
          </a:xfrm>
          <a:prstGeom prst="rect">
            <a:avLst/>
          </a:prstGeom>
        </p:spPr>
      </p:pic>
    </p:spTree>
    <p:extLst>
      <p:ext uri="{BB962C8B-B14F-4D97-AF65-F5344CB8AC3E}">
        <p14:creationId xmlns:p14="http://schemas.microsoft.com/office/powerpoint/2010/main" val="998039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191726" y="2105561"/>
            <a:ext cx="7808548" cy="2646878"/>
          </a:xfrm>
          <a:prstGeom prst="rect">
            <a:avLst/>
          </a:prstGeom>
        </p:spPr>
        <p:txBody>
          <a:bodyPr wrap="none">
            <a:spAutoFit/>
          </a:bodyPr>
          <a:lstStyle/>
          <a:p>
            <a:r>
              <a:rPr lang="en-US" sz="16600" dirty="0" err="1">
                <a:solidFill>
                  <a:schemeClr val="accent2"/>
                </a:solidFill>
                <a:latin typeface="Yanone Kaffeesatz Regular" panose="02000000000000000000" pitchFamily="2" charset="0"/>
              </a:rPr>
              <a:t>AmazonSQS</a:t>
            </a:r>
            <a:endParaRPr lang="en-US" dirty="0"/>
          </a:p>
        </p:txBody>
      </p:sp>
    </p:spTree>
    <p:extLst>
      <p:ext uri="{BB962C8B-B14F-4D97-AF65-F5344CB8AC3E}">
        <p14:creationId xmlns:p14="http://schemas.microsoft.com/office/powerpoint/2010/main" val="2165229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1BB4186-DCB5-4B80-89C6-272009FEA2CD}"/>
              </a:ext>
            </a:extLst>
          </p:cNvPr>
          <p:cNvCxnSpPr>
            <a:cxnSpLocks/>
          </p:cNvCxnSpPr>
          <p:nvPr/>
        </p:nvCxnSpPr>
        <p:spPr bwMode="auto">
          <a:xfrm>
            <a:off x="2667000" y="20574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246E092-E280-4841-9FB6-A9CA6D482515}"/>
              </a:ext>
            </a:extLst>
          </p:cNvPr>
          <p:cNvCxnSpPr>
            <a:cxnSpLocks/>
          </p:cNvCxnSpPr>
          <p:nvPr/>
        </p:nvCxnSpPr>
        <p:spPr bwMode="auto">
          <a:xfrm>
            <a:off x="2667000" y="34290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DB9D1F-FFAF-4B8D-AA49-3940FCD56A33}"/>
              </a:ext>
            </a:extLst>
          </p:cNvPr>
          <p:cNvCxnSpPr>
            <a:cxnSpLocks/>
          </p:cNvCxnSpPr>
          <p:nvPr/>
        </p:nvCxnSpPr>
        <p:spPr bwMode="auto">
          <a:xfrm>
            <a:off x="4724400" y="41148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66DCAD-34DA-4E5D-BDEF-95CC7C849ACB}"/>
              </a:ext>
            </a:extLst>
          </p:cNvPr>
          <p:cNvCxnSpPr>
            <a:cxnSpLocks/>
          </p:cNvCxnSpPr>
          <p:nvPr/>
        </p:nvCxnSpPr>
        <p:spPr bwMode="auto">
          <a:xfrm>
            <a:off x="6781800" y="48006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8C66B6-D553-4507-A65E-6A1A2D792D97}"/>
              </a:ext>
            </a:extLst>
          </p:cNvPr>
          <p:cNvCxnSpPr>
            <a:cxnSpLocks/>
          </p:cNvCxnSpPr>
          <p:nvPr/>
        </p:nvCxnSpPr>
        <p:spPr bwMode="auto">
          <a:xfrm>
            <a:off x="8839200" y="5486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DB4AEA-2C14-478F-9846-16B431E4147B}"/>
              </a:ext>
            </a:extLst>
          </p:cNvPr>
          <p:cNvSpPr txBox="1"/>
          <p:nvPr/>
        </p:nvSpPr>
        <p:spPr>
          <a:xfrm>
            <a:off x="2590801" y="1371602"/>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600 s</a:t>
            </a:r>
          </a:p>
        </p:txBody>
      </p:sp>
      <p:sp>
        <p:nvSpPr>
          <p:cNvPr id="9" name="TextBox 8">
            <a:extLst>
              <a:ext uri="{FF2B5EF4-FFF2-40B4-BE49-F238E27FC236}">
                <a16:creationId xmlns:a16="http://schemas.microsoft.com/office/drawing/2014/main" id="{D2949F81-FD07-487D-A3E2-F646C31D09C8}"/>
              </a:ext>
            </a:extLst>
          </p:cNvPr>
          <p:cNvSpPr txBox="1"/>
          <p:nvPr/>
        </p:nvSpPr>
        <p:spPr>
          <a:xfrm>
            <a:off x="3321025" y="3505201"/>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0" name="TextBox 9">
            <a:extLst>
              <a:ext uri="{FF2B5EF4-FFF2-40B4-BE49-F238E27FC236}">
                <a16:creationId xmlns:a16="http://schemas.microsoft.com/office/drawing/2014/main" id="{227E5C0C-B66A-4122-8850-68221B636E18}"/>
              </a:ext>
            </a:extLst>
          </p:cNvPr>
          <p:cNvSpPr txBox="1"/>
          <p:nvPr/>
        </p:nvSpPr>
        <p:spPr>
          <a:xfrm>
            <a:off x="2590800" y="2743201"/>
            <a:ext cx="939681"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2,800 s</a:t>
            </a:r>
          </a:p>
        </p:txBody>
      </p:sp>
      <p:sp>
        <p:nvSpPr>
          <p:cNvPr id="11" name="TextBox 10">
            <a:extLst>
              <a:ext uri="{FF2B5EF4-FFF2-40B4-BE49-F238E27FC236}">
                <a16:creationId xmlns:a16="http://schemas.microsoft.com/office/drawing/2014/main" id="{7BD74906-8920-4F32-9EE6-01984EB1E107}"/>
              </a:ext>
            </a:extLst>
          </p:cNvPr>
          <p:cNvSpPr txBox="1"/>
          <p:nvPr/>
        </p:nvSpPr>
        <p:spPr>
          <a:xfrm>
            <a:off x="8717069" y="5562601"/>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100 s</a:t>
            </a:r>
          </a:p>
        </p:txBody>
      </p:sp>
      <p:sp>
        <p:nvSpPr>
          <p:cNvPr id="12" name="TextBox 11">
            <a:extLst>
              <a:ext uri="{FF2B5EF4-FFF2-40B4-BE49-F238E27FC236}">
                <a16:creationId xmlns:a16="http://schemas.microsoft.com/office/drawing/2014/main" id="{AD0283D9-B404-4B73-8C9D-BD58B91CB583}"/>
              </a:ext>
            </a:extLst>
          </p:cNvPr>
          <p:cNvSpPr txBox="1"/>
          <p:nvPr/>
        </p:nvSpPr>
        <p:spPr>
          <a:xfrm>
            <a:off x="5461193" y="41937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3" name="TextBox 12">
            <a:extLst>
              <a:ext uri="{FF2B5EF4-FFF2-40B4-BE49-F238E27FC236}">
                <a16:creationId xmlns:a16="http://schemas.microsoft.com/office/drawing/2014/main" id="{A9EAC6E0-2249-4C6E-BE0C-1B314BC63B42}"/>
              </a:ext>
            </a:extLst>
          </p:cNvPr>
          <p:cNvSpPr txBox="1"/>
          <p:nvPr/>
        </p:nvSpPr>
        <p:spPr>
          <a:xfrm>
            <a:off x="7518593" y="48795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4" name="TextBox 13">
            <a:extLst>
              <a:ext uri="{FF2B5EF4-FFF2-40B4-BE49-F238E27FC236}">
                <a16:creationId xmlns:a16="http://schemas.microsoft.com/office/drawing/2014/main" id="{BC9A14CC-D715-44F9-BC6E-262D933D3869}"/>
              </a:ext>
            </a:extLst>
          </p:cNvPr>
          <p:cNvSpPr txBox="1"/>
          <p:nvPr/>
        </p:nvSpPr>
        <p:spPr>
          <a:xfrm>
            <a:off x="3136680" y="3870961"/>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(1,900)</a:t>
            </a:r>
          </a:p>
        </p:txBody>
      </p:sp>
      <p:sp>
        <p:nvSpPr>
          <p:cNvPr id="15" name="TextBox 14">
            <a:extLst>
              <a:ext uri="{FF2B5EF4-FFF2-40B4-BE49-F238E27FC236}">
                <a16:creationId xmlns:a16="http://schemas.microsoft.com/office/drawing/2014/main" id="{EE11BDFD-3685-4EC0-B596-9172E99C0B61}"/>
              </a:ext>
            </a:extLst>
          </p:cNvPr>
          <p:cNvSpPr txBox="1"/>
          <p:nvPr/>
        </p:nvSpPr>
        <p:spPr>
          <a:xfrm>
            <a:off x="5276847" y="4564399"/>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(1,000)</a:t>
            </a:r>
          </a:p>
        </p:txBody>
      </p:sp>
      <p:sp>
        <p:nvSpPr>
          <p:cNvPr id="16" name="TextBox 15">
            <a:extLst>
              <a:ext uri="{FF2B5EF4-FFF2-40B4-BE49-F238E27FC236}">
                <a16:creationId xmlns:a16="http://schemas.microsoft.com/office/drawing/2014/main" id="{22DDF119-0670-476D-BD40-4F900427A20F}"/>
              </a:ext>
            </a:extLst>
          </p:cNvPr>
          <p:cNvSpPr txBox="1"/>
          <p:nvPr/>
        </p:nvSpPr>
        <p:spPr>
          <a:xfrm>
            <a:off x="7428824" y="5255568"/>
            <a:ext cx="763351"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a:t>
            </a:r>
          </a:p>
        </p:txBody>
      </p:sp>
    </p:spTree>
    <p:extLst>
      <p:ext uri="{BB962C8B-B14F-4D97-AF65-F5344CB8AC3E}">
        <p14:creationId xmlns:p14="http://schemas.microsoft.com/office/powerpoint/2010/main" val="18939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943535" y="2105561"/>
            <a:ext cx="6304931"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RabbitMQ</a:t>
            </a:r>
            <a:endParaRPr lang="en-US" dirty="0"/>
          </a:p>
        </p:txBody>
      </p:sp>
    </p:spTree>
    <p:extLst>
      <p:ext uri="{BB962C8B-B14F-4D97-AF65-F5344CB8AC3E}">
        <p14:creationId xmlns:p14="http://schemas.microsoft.com/office/powerpoint/2010/main" val="1126346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3B906-44B5-4673-81F1-BB521852150B}"/>
              </a:ext>
            </a:extLst>
          </p:cNvPr>
          <p:cNvSpPr txBox="1"/>
          <p:nvPr/>
        </p:nvSpPr>
        <p:spPr>
          <a:xfrm>
            <a:off x="4392648" y="1714866"/>
            <a:ext cx="3406702" cy="1200329"/>
          </a:xfrm>
          <a:prstGeom prst="rect">
            <a:avLst/>
          </a:prstGeom>
          <a:noFill/>
        </p:spPr>
        <p:txBody>
          <a:bodyPr wrap="none" rtlCol="0">
            <a:spAutoFit/>
          </a:bodyPr>
          <a:lstStyle/>
          <a:p>
            <a:r>
              <a:rPr lang="en-GB" sz="7200" dirty="0">
                <a:solidFill>
                  <a:schemeClr val="accent2"/>
                </a:solidFill>
                <a:latin typeface="Yanone Kaffeesatz Regular" panose="02000000000000000000" pitchFamily="2" charset="0"/>
              </a:rPr>
              <a:t>42 seconds</a:t>
            </a:r>
          </a:p>
        </p:txBody>
      </p:sp>
      <p:sp>
        <p:nvSpPr>
          <p:cNvPr id="4" name="TextBox 3">
            <a:extLst>
              <a:ext uri="{FF2B5EF4-FFF2-40B4-BE49-F238E27FC236}">
                <a16:creationId xmlns:a16="http://schemas.microsoft.com/office/drawing/2014/main" id="{F5F43062-2B68-41FD-858D-C8BB340CF69B}"/>
              </a:ext>
            </a:extLst>
          </p:cNvPr>
          <p:cNvSpPr txBox="1"/>
          <p:nvPr/>
        </p:nvSpPr>
        <p:spPr>
          <a:xfrm>
            <a:off x="3494967" y="4116755"/>
            <a:ext cx="5202065"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101010</a:t>
            </a:r>
            <a:r>
              <a:rPr lang="en-GB" sz="7200" baseline="-25000" dirty="0">
                <a:solidFill>
                  <a:schemeClr val="tx2"/>
                </a:solidFill>
                <a:latin typeface="Yanone Kaffeesatz Regular" panose="02000000000000000000" pitchFamily="2" charset="0"/>
              </a:rPr>
              <a:t>2</a:t>
            </a:r>
            <a:r>
              <a:rPr lang="en-GB" sz="7200" dirty="0">
                <a:solidFill>
                  <a:schemeClr val="tx2"/>
                </a:solidFill>
                <a:latin typeface="Yanone Kaffeesatz Regular" panose="02000000000000000000" pitchFamily="2" charset="0"/>
              </a:rPr>
              <a:t> seconds</a:t>
            </a:r>
          </a:p>
        </p:txBody>
      </p:sp>
      <p:sp>
        <p:nvSpPr>
          <p:cNvPr id="5" name="TextBox 4">
            <a:extLst>
              <a:ext uri="{FF2B5EF4-FFF2-40B4-BE49-F238E27FC236}">
                <a16:creationId xmlns:a16="http://schemas.microsoft.com/office/drawing/2014/main" id="{0F5E2F05-0C02-4C4F-94E1-2F3A2B01586F}"/>
              </a:ext>
            </a:extLst>
          </p:cNvPr>
          <p:cNvSpPr txBox="1"/>
          <p:nvPr/>
        </p:nvSpPr>
        <p:spPr>
          <a:xfrm>
            <a:off x="4392648" y="1714865"/>
            <a:ext cx="3919663"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42</a:t>
            </a:r>
            <a:r>
              <a:rPr lang="en-GB" sz="7200" baseline="-25000" dirty="0">
                <a:solidFill>
                  <a:schemeClr val="tx2"/>
                </a:solidFill>
                <a:latin typeface="Yanone Kaffeesatz Regular" panose="02000000000000000000" pitchFamily="2" charset="0"/>
              </a:rPr>
              <a:t>10</a:t>
            </a:r>
            <a:r>
              <a:rPr lang="en-GB" sz="7200" dirty="0">
                <a:solidFill>
                  <a:schemeClr val="accent4"/>
                </a:solidFill>
                <a:latin typeface="Yanone Kaffeesatz Regular" panose="02000000000000000000" pitchFamily="2" charset="0"/>
              </a:rPr>
              <a:t> </a:t>
            </a:r>
            <a:r>
              <a:rPr lang="en-GB" sz="7200" dirty="0">
                <a:solidFill>
                  <a:schemeClr val="tx2"/>
                </a:solidFill>
                <a:latin typeface="Yanone Kaffeesatz Regular" panose="02000000000000000000" pitchFamily="2" charset="0"/>
              </a:rPr>
              <a:t>seconds</a:t>
            </a:r>
          </a:p>
        </p:txBody>
      </p:sp>
    </p:spTree>
    <p:extLst>
      <p:ext uri="{BB962C8B-B14F-4D97-AF65-F5344CB8AC3E}">
        <p14:creationId xmlns:p14="http://schemas.microsoft.com/office/powerpoint/2010/main" val="277784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DA84D-A6E2-4F45-A62A-60FDE044E4E0}"/>
              </a:ext>
            </a:extLst>
          </p:cNvPr>
          <p:cNvSpPr txBox="1"/>
          <p:nvPr/>
        </p:nvSpPr>
        <p:spPr>
          <a:xfrm>
            <a:off x="9220200" y="1382516"/>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4" name="TextBox 3">
            <a:extLst>
              <a:ext uri="{FF2B5EF4-FFF2-40B4-BE49-F238E27FC236}">
                <a16:creationId xmlns:a16="http://schemas.microsoft.com/office/drawing/2014/main" id="{A0631812-375C-455E-9ED0-467E00D78DC0}"/>
              </a:ext>
            </a:extLst>
          </p:cNvPr>
          <p:cNvSpPr txBox="1"/>
          <p:nvPr/>
        </p:nvSpPr>
        <p:spPr>
          <a:xfrm>
            <a:off x="9220200" y="3054550"/>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5" name="TextBox 4">
            <a:extLst>
              <a:ext uri="{FF2B5EF4-FFF2-40B4-BE49-F238E27FC236}">
                <a16:creationId xmlns:a16="http://schemas.microsoft.com/office/drawing/2014/main" id="{29F5D3D4-F925-4A4A-8533-37FDE11F1E5E}"/>
              </a:ext>
            </a:extLst>
          </p:cNvPr>
          <p:cNvSpPr txBox="1"/>
          <p:nvPr/>
        </p:nvSpPr>
        <p:spPr>
          <a:xfrm>
            <a:off x="9220200" y="2218533"/>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6" name="TextBox 5">
            <a:extLst>
              <a:ext uri="{FF2B5EF4-FFF2-40B4-BE49-F238E27FC236}">
                <a16:creationId xmlns:a16="http://schemas.microsoft.com/office/drawing/2014/main" id="{335BFF5E-70CC-47C2-AD4D-1B3E10943CBC}"/>
              </a:ext>
            </a:extLst>
          </p:cNvPr>
          <p:cNvSpPr txBox="1"/>
          <p:nvPr/>
        </p:nvSpPr>
        <p:spPr>
          <a:xfrm>
            <a:off x="9220200" y="5562599"/>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7" name="TextBox 6">
            <a:extLst>
              <a:ext uri="{FF2B5EF4-FFF2-40B4-BE49-F238E27FC236}">
                <a16:creationId xmlns:a16="http://schemas.microsoft.com/office/drawing/2014/main" id="{94AE07C3-DDBF-445C-9265-ED683DD64065}"/>
              </a:ext>
            </a:extLst>
          </p:cNvPr>
          <p:cNvSpPr txBox="1"/>
          <p:nvPr/>
        </p:nvSpPr>
        <p:spPr>
          <a:xfrm>
            <a:off x="9220200" y="4726584"/>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8" name="TextBox 7">
            <a:extLst>
              <a:ext uri="{FF2B5EF4-FFF2-40B4-BE49-F238E27FC236}">
                <a16:creationId xmlns:a16="http://schemas.microsoft.com/office/drawing/2014/main" id="{A0B7FAB6-7726-4E54-AE35-735040B190F6}"/>
              </a:ext>
            </a:extLst>
          </p:cNvPr>
          <p:cNvSpPr txBox="1"/>
          <p:nvPr/>
        </p:nvSpPr>
        <p:spPr>
          <a:xfrm>
            <a:off x="9220200" y="3890567"/>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cxnSp>
        <p:nvCxnSpPr>
          <p:cNvPr id="9" name="Straight Arrow Connector 8">
            <a:extLst>
              <a:ext uri="{FF2B5EF4-FFF2-40B4-BE49-F238E27FC236}">
                <a16:creationId xmlns:a16="http://schemas.microsoft.com/office/drawing/2014/main" id="{DCEB81C9-D1B4-4707-93FC-0F32B6A07D17}"/>
              </a:ext>
            </a:extLst>
          </p:cNvPr>
          <p:cNvCxnSpPr>
            <a:cxnSpLocks/>
          </p:cNvCxnSpPr>
          <p:nvPr/>
        </p:nvCxnSpPr>
        <p:spPr bwMode="auto">
          <a:xfrm>
            <a:off x="3352800" y="1828800"/>
            <a:ext cx="5486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78100D-9D31-4CCA-BEA7-0F4BF1E8621F}"/>
              </a:ext>
            </a:extLst>
          </p:cNvPr>
          <p:cNvCxnSpPr>
            <a:cxnSpLocks/>
          </p:cNvCxnSpPr>
          <p:nvPr/>
        </p:nvCxnSpPr>
        <p:spPr bwMode="auto">
          <a:xfrm>
            <a:off x="3352800" y="2667000"/>
            <a:ext cx="27432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265727-AE08-40B3-A421-0C865079D9F4}"/>
              </a:ext>
            </a:extLst>
          </p:cNvPr>
          <p:cNvCxnSpPr>
            <a:cxnSpLocks/>
          </p:cNvCxnSpPr>
          <p:nvPr/>
        </p:nvCxnSpPr>
        <p:spPr bwMode="auto">
          <a:xfrm>
            <a:off x="3352800" y="35052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E879A1-740C-4A74-B4B6-05726E6755D2}"/>
              </a:ext>
            </a:extLst>
          </p:cNvPr>
          <p:cNvCxnSpPr>
            <a:cxnSpLocks/>
          </p:cNvCxnSpPr>
          <p:nvPr/>
        </p:nvCxnSpPr>
        <p:spPr bwMode="auto">
          <a:xfrm>
            <a:off x="3352800" y="4343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9D04A1-4E91-4F31-805D-7D889B36DF3B}"/>
              </a:ext>
            </a:extLst>
          </p:cNvPr>
          <p:cNvCxnSpPr>
            <a:cxnSpLocks/>
          </p:cNvCxnSpPr>
          <p:nvPr/>
        </p:nvCxnSpPr>
        <p:spPr bwMode="auto">
          <a:xfrm>
            <a:off x="3352800" y="5181600"/>
            <a:ext cx="3810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B5D32D-ACC8-420E-BCFA-D288A2C47961}"/>
              </a:ext>
            </a:extLst>
          </p:cNvPr>
          <p:cNvCxnSpPr>
            <a:cxnSpLocks/>
          </p:cNvCxnSpPr>
          <p:nvPr/>
        </p:nvCxnSpPr>
        <p:spPr bwMode="auto">
          <a:xfrm>
            <a:off x="3352800" y="6019800"/>
            <a:ext cx="228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FC6493-E0AC-46A6-BBBD-FA52F38ED72C}"/>
              </a:ext>
            </a:extLst>
          </p:cNvPr>
          <p:cNvSpPr txBox="1"/>
          <p:nvPr/>
        </p:nvSpPr>
        <p:spPr>
          <a:xfrm>
            <a:off x="2472375" y="14666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32 s</a:t>
            </a:r>
          </a:p>
        </p:txBody>
      </p:sp>
      <p:sp>
        <p:nvSpPr>
          <p:cNvPr id="16" name="TextBox 15">
            <a:extLst>
              <a:ext uri="{FF2B5EF4-FFF2-40B4-BE49-F238E27FC236}">
                <a16:creationId xmlns:a16="http://schemas.microsoft.com/office/drawing/2014/main" id="{299CA2DE-6FC7-486D-B1CC-F786FF48797C}"/>
              </a:ext>
            </a:extLst>
          </p:cNvPr>
          <p:cNvSpPr txBox="1"/>
          <p:nvPr/>
        </p:nvSpPr>
        <p:spPr>
          <a:xfrm>
            <a:off x="2472375" y="23048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16 s</a:t>
            </a:r>
          </a:p>
        </p:txBody>
      </p:sp>
      <p:sp>
        <p:nvSpPr>
          <p:cNvPr id="17" name="TextBox 16">
            <a:extLst>
              <a:ext uri="{FF2B5EF4-FFF2-40B4-BE49-F238E27FC236}">
                <a16:creationId xmlns:a16="http://schemas.microsoft.com/office/drawing/2014/main" id="{4D60502F-B017-4304-86FD-27E2561E535F}"/>
              </a:ext>
            </a:extLst>
          </p:cNvPr>
          <p:cNvSpPr txBox="1"/>
          <p:nvPr/>
        </p:nvSpPr>
        <p:spPr>
          <a:xfrm>
            <a:off x="2472375" y="31430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8 s</a:t>
            </a:r>
          </a:p>
        </p:txBody>
      </p:sp>
      <p:sp>
        <p:nvSpPr>
          <p:cNvPr id="18" name="TextBox 17">
            <a:extLst>
              <a:ext uri="{FF2B5EF4-FFF2-40B4-BE49-F238E27FC236}">
                <a16:creationId xmlns:a16="http://schemas.microsoft.com/office/drawing/2014/main" id="{E0FADCCA-8D3C-4377-A63D-83511C5F7E72}"/>
              </a:ext>
            </a:extLst>
          </p:cNvPr>
          <p:cNvSpPr txBox="1"/>
          <p:nvPr/>
        </p:nvSpPr>
        <p:spPr>
          <a:xfrm>
            <a:off x="2472375" y="39812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4 s</a:t>
            </a:r>
          </a:p>
        </p:txBody>
      </p:sp>
      <p:sp>
        <p:nvSpPr>
          <p:cNvPr id="19" name="TextBox 18">
            <a:extLst>
              <a:ext uri="{FF2B5EF4-FFF2-40B4-BE49-F238E27FC236}">
                <a16:creationId xmlns:a16="http://schemas.microsoft.com/office/drawing/2014/main" id="{DDA2E1E6-201D-4D74-97C9-CC70050E00C5}"/>
              </a:ext>
            </a:extLst>
          </p:cNvPr>
          <p:cNvSpPr txBox="1"/>
          <p:nvPr/>
        </p:nvSpPr>
        <p:spPr>
          <a:xfrm>
            <a:off x="2472375" y="48194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2 s</a:t>
            </a:r>
          </a:p>
        </p:txBody>
      </p:sp>
      <p:sp>
        <p:nvSpPr>
          <p:cNvPr id="20" name="TextBox 19">
            <a:extLst>
              <a:ext uri="{FF2B5EF4-FFF2-40B4-BE49-F238E27FC236}">
                <a16:creationId xmlns:a16="http://schemas.microsoft.com/office/drawing/2014/main" id="{89FC870C-8753-45BC-BFD0-A6D21CA67C58}"/>
              </a:ext>
            </a:extLst>
          </p:cNvPr>
          <p:cNvSpPr txBox="1"/>
          <p:nvPr/>
        </p:nvSpPr>
        <p:spPr>
          <a:xfrm>
            <a:off x="2472375" y="5657663"/>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 s</a:t>
            </a:r>
          </a:p>
        </p:txBody>
      </p:sp>
      <p:sp>
        <p:nvSpPr>
          <p:cNvPr id="21" name="TextBox 20">
            <a:extLst>
              <a:ext uri="{FF2B5EF4-FFF2-40B4-BE49-F238E27FC236}">
                <a16:creationId xmlns:a16="http://schemas.microsoft.com/office/drawing/2014/main" id="{7F677C41-4E2D-4650-9C9E-F36DFF2E2E6B}"/>
              </a:ext>
            </a:extLst>
          </p:cNvPr>
          <p:cNvSpPr txBox="1"/>
          <p:nvPr/>
        </p:nvSpPr>
        <p:spPr>
          <a:xfrm>
            <a:off x="8629494" y="546499"/>
            <a:ext cx="1736373" cy="830997"/>
          </a:xfrm>
          <a:prstGeom prst="rect">
            <a:avLst/>
          </a:prstGeom>
          <a:noFill/>
        </p:spPr>
        <p:txBody>
          <a:bodyPr wrap="none" rtlCol="0">
            <a:spAutoFit/>
          </a:bodyPr>
          <a:lstStyle/>
          <a:p>
            <a:r>
              <a:rPr lang="en-GB" sz="4800" dirty="0">
                <a:solidFill>
                  <a:schemeClr val="accent2"/>
                </a:solidFill>
                <a:latin typeface="Lato" panose="020F0502020204030203" pitchFamily="34" charset="0"/>
              </a:rPr>
              <a:t>(42</a:t>
            </a:r>
            <a:r>
              <a:rPr lang="en-GB" sz="4800" baseline="-25000" dirty="0">
                <a:solidFill>
                  <a:schemeClr val="accent2"/>
                </a:solidFill>
                <a:latin typeface="Lato" panose="020F0502020204030203" pitchFamily="34" charset="0"/>
              </a:rPr>
              <a:t>10</a:t>
            </a:r>
            <a:r>
              <a:rPr lang="en-GB" sz="4800" dirty="0">
                <a:solidFill>
                  <a:schemeClr val="accent2"/>
                </a:solidFill>
                <a:latin typeface="Lato" panose="020F0502020204030203" pitchFamily="34" charset="0"/>
              </a:rPr>
              <a:t>)</a:t>
            </a:r>
          </a:p>
        </p:txBody>
      </p:sp>
      <p:sp>
        <p:nvSpPr>
          <p:cNvPr id="22" name="Star: 6 Points 21">
            <a:extLst>
              <a:ext uri="{FF2B5EF4-FFF2-40B4-BE49-F238E27FC236}">
                <a16:creationId xmlns:a16="http://schemas.microsoft.com/office/drawing/2014/main" id="{4D8C6D19-9CEC-47CA-B6B5-3781BC6D9F52}"/>
              </a:ext>
            </a:extLst>
          </p:cNvPr>
          <p:cNvSpPr/>
          <p:nvPr/>
        </p:nvSpPr>
        <p:spPr bwMode="auto">
          <a:xfrm>
            <a:off x="3477260" y="15827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4" name="Star: 6 Points 23">
            <a:extLst>
              <a:ext uri="{FF2B5EF4-FFF2-40B4-BE49-F238E27FC236}">
                <a16:creationId xmlns:a16="http://schemas.microsoft.com/office/drawing/2014/main" id="{A3EA028F-0F09-4285-8108-BC783CE5C630}"/>
              </a:ext>
            </a:extLst>
          </p:cNvPr>
          <p:cNvSpPr/>
          <p:nvPr/>
        </p:nvSpPr>
        <p:spPr bwMode="auto">
          <a:xfrm>
            <a:off x="3945022" y="1735126"/>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5" name="Star: 6 Points 24">
            <a:extLst>
              <a:ext uri="{FF2B5EF4-FFF2-40B4-BE49-F238E27FC236}">
                <a16:creationId xmlns:a16="http://schemas.microsoft.com/office/drawing/2014/main" id="{9665F64B-0F70-43FF-AF22-BBC38D02FB4C}"/>
              </a:ext>
            </a:extLst>
          </p:cNvPr>
          <p:cNvSpPr/>
          <p:nvPr/>
        </p:nvSpPr>
        <p:spPr bwMode="auto">
          <a:xfrm>
            <a:off x="4536577" y="1645613"/>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7" name="Star: 6 Points 26">
            <a:extLst>
              <a:ext uri="{FF2B5EF4-FFF2-40B4-BE49-F238E27FC236}">
                <a16:creationId xmlns:a16="http://schemas.microsoft.com/office/drawing/2014/main" id="{82293B92-A440-4B4B-993A-BB2B5500F41D}"/>
              </a:ext>
            </a:extLst>
          </p:cNvPr>
          <p:cNvSpPr/>
          <p:nvPr/>
        </p:nvSpPr>
        <p:spPr bwMode="auto">
          <a:xfrm>
            <a:off x="4986696"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8" name="Star: 6 Points 27">
            <a:extLst>
              <a:ext uri="{FF2B5EF4-FFF2-40B4-BE49-F238E27FC236}">
                <a16:creationId xmlns:a16="http://schemas.microsoft.com/office/drawing/2014/main" id="{85BD37B3-327A-40F1-B680-644A39CBC460}"/>
              </a:ext>
            </a:extLst>
          </p:cNvPr>
          <p:cNvSpPr/>
          <p:nvPr/>
        </p:nvSpPr>
        <p:spPr bwMode="auto">
          <a:xfrm>
            <a:off x="5657521" y="167350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9" name="Star: 6 Points 28">
            <a:extLst>
              <a:ext uri="{FF2B5EF4-FFF2-40B4-BE49-F238E27FC236}">
                <a16:creationId xmlns:a16="http://schemas.microsoft.com/office/drawing/2014/main" id="{DFF37AE0-BFB5-40BD-B14E-4C5C89E31AF0}"/>
              </a:ext>
            </a:extLst>
          </p:cNvPr>
          <p:cNvSpPr/>
          <p:nvPr/>
        </p:nvSpPr>
        <p:spPr bwMode="auto">
          <a:xfrm>
            <a:off x="6584895"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0" name="Star: 6 Points 29">
            <a:extLst>
              <a:ext uri="{FF2B5EF4-FFF2-40B4-BE49-F238E27FC236}">
                <a16:creationId xmlns:a16="http://schemas.microsoft.com/office/drawing/2014/main" id="{EB8C9F05-C537-4C9D-BF86-13CC93D87D70}"/>
              </a:ext>
            </a:extLst>
          </p:cNvPr>
          <p:cNvSpPr/>
          <p:nvPr/>
        </p:nvSpPr>
        <p:spPr bwMode="auto">
          <a:xfrm>
            <a:off x="7596464" y="164520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1" name="Star: 6 Points 30">
            <a:extLst>
              <a:ext uri="{FF2B5EF4-FFF2-40B4-BE49-F238E27FC236}">
                <a16:creationId xmlns:a16="http://schemas.microsoft.com/office/drawing/2014/main" id="{B419BE4F-0F23-45B6-BE69-8DE83055605C}"/>
              </a:ext>
            </a:extLst>
          </p:cNvPr>
          <p:cNvSpPr/>
          <p:nvPr/>
        </p:nvSpPr>
        <p:spPr bwMode="auto">
          <a:xfrm>
            <a:off x="8091764" y="1722881"/>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2" name="Star: 6 Points 31">
            <a:extLst>
              <a:ext uri="{FF2B5EF4-FFF2-40B4-BE49-F238E27FC236}">
                <a16:creationId xmlns:a16="http://schemas.microsoft.com/office/drawing/2014/main" id="{87A154A6-E7F3-4D9B-8F05-6AC0F6DD9076}"/>
              </a:ext>
            </a:extLst>
          </p:cNvPr>
          <p:cNvSpPr/>
          <p:nvPr/>
        </p:nvSpPr>
        <p:spPr bwMode="auto">
          <a:xfrm>
            <a:off x="3339120" y="339811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3" name="Star: 6 Points 32">
            <a:extLst>
              <a:ext uri="{FF2B5EF4-FFF2-40B4-BE49-F238E27FC236}">
                <a16:creationId xmlns:a16="http://schemas.microsoft.com/office/drawing/2014/main" id="{630063F8-842E-4949-8281-256C097D94DB}"/>
              </a:ext>
            </a:extLst>
          </p:cNvPr>
          <p:cNvSpPr/>
          <p:nvPr/>
        </p:nvSpPr>
        <p:spPr bwMode="auto">
          <a:xfrm>
            <a:off x="3828182" y="329407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4" name="Star: 6 Points 33">
            <a:extLst>
              <a:ext uri="{FF2B5EF4-FFF2-40B4-BE49-F238E27FC236}">
                <a16:creationId xmlns:a16="http://schemas.microsoft.com/office/drawing/2014/main" id="{BDB59569-B295-47DE-9DE7-3FFB82BCFF60}"/>
              </a:ext>
            </a:extLst>
          </p:cNvPr>
          <p:cNvSpPr/>
          <p:nvPr/>
        </p:nvSpPr>
        <p:spPr bwMode="auto">
          <a:xfrm>
            <a:off x="4313194" y="3352799"/>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5" name="Star: 6 Points 34">
            <a:extLst>
              <a:ext uri="{FF2B5EF4-FFF2-40B4-BE49-F238E27FC236}">
                <a16:creationId xmlns:a16="http://schemas.microsoft.com/office/drawing/2014/main" id="{77FC43DD-6F89-45F3-A31D-1658C7F43A12}"/>
              </a:ext>
            </a:extLst>
          </p:cNvPr>
          <p:cNvSpPr/>
          <p:nvPr/>
        </p:nvSpPr>
        <p:spPr bwMode="auto">
          <a:xfrm>
            <a:off x="3238500" y="49355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6" name="Star: 6 Points 35">
            <a:extLst>
              <a:ext uri="{FF2B5EF4-FFF2-40B4-BE49-F238E27FC236}">
                <a16:creationId xmlns:a16="http://schemas.microsoft.com/office/drawing/2014/main" id="{79AB717C-DE26-4BC7-ABE7-E438812F6ED4}"/>
              </a:ext>
            </a:extLst>
          </p:cNvPr>
          <p:cNvSpPr/>
          <p:nvPr/>
        </p:nvSpPr>
        <p:spPr bwMode="auto">
          <a:xfrm>
            <a:off x="3484880" y="510909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Tree>
    <p:extLst>
      <p:ext uri="{BB962C8B-B14F-4D97-AF65-F5344CB8AC3E}">
        <p14:creationId xmlns:p14="http://schemas.microsoft.com/office/powerpoint/2010/main" val="27106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30" presetClass="emph" presetSubtype="0" fill="hold" nodeType="clickEffect">
                                  <p:stCondLst>
                                    <p:cond delay="0"/>
                                  </p:stCondLst>
                                  <p:childTnLst>
                                    <p:animClr clrSpc="hsl" dir="cw">
                                      <p:cBhvr override="childStyle">
                                        <p:cTn id="65" dur="500" fill="hold"/>
                                        <p:tgtEl>
                                          <p:spTgt spid="9"/>
                                        </p:tgtEl>
                                        <p:attrNameLst>
                                          <p:attrName>style.color</p:attrName>
                                        </p:attrNameLst>
                                      </p:cBhvr>
                                      <p:by>
                                        <p:hsl h="0" s="12549" l="25098"/>
                                      </p:by>
                                    </p:animClr>
                                    <p:animClr clrSpc="hsl" dir="cw">
                                      <p:cBhvr>
                                        <p:cTn id="66" dur="500" fill="hold"/>
                                        <p:tgtEl>
                                          <p:spTgt spid="9"/>
                                        </p:tgtEl>
                                        <p:attrNameLst>
                                          <p:attrName>fillcolor</p:attrName>
                                        </p:attrNameLst>
                                      </p:cBhvr>
                                      <p:by>
                                        <p:hsl h="0" s="12549" l="25098"/>
                                      </p:by>
                                    </p:animClr>
                                    <p:animClr clrSpc="hsl" dir="cw">
                                      <p:cBhvr>
                                        <p:cTn id="67" dur="500" fill="hold"/>
                                        <p:tgtEl>
                                          <p:spTgt spid="9"/>
                                        </p:tgtEl>
                                        <p:attrNameLst>
                                          <p:attrName>stroke.color</p:attrName>
                                        </p:attrNameLst>
                                      </p:cBhvr>
                                      <p:by>
                                        <p:hsl h="0" s="12549" l="25098"/>
                                      </p:by>
                                    </p:animClr>
                                    <p:set>
                                      <p:cBhvr>
                                        <p:cTn id="68" dur="500" fill="hold"/>
                                        <p:tgtEl>
                                          <p:spTgt spid="9"/>
                                        </p:tgtEl>
                                        <p:attrNameLst>
                                          <p:attrName>fill.type</p:attrName>
                                        </p:attrNameLst>
                                      </p:cBhvr>
                                      <p:to>
                                        <p:strVal val="solid"/>
                                      </p:to>
                                    </p:se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8" presetClass="emph" presetSubtype="0" repeatCount="indefinite" fill="hold" grpId="1" nodeType="withEffect">
                                  <p:stCondLst>
                                    <p:cond delay="0"/>
                                  </p:stCondLst>
                                  <p:childTnLst>
                                    <p:animRot by="21600000">
                                      <p:cBhvr>
                                        <p:cTn id="94" dur="3000" fill="hold"/>
                                        <p:tgtEl>
                                          <p:spTgt spid="22"/>
                                        </p:tgtEl>
                                        <p:attrNameLst>
                                          <p:attrName>r</p:attrName>
                                        </p:attrNameLst>
                                      </p:cBhvr>
                                    </p:animRot>
                                  </p:childTnLst>
                                </p:cTn>
                              </p:par>
                              <p:par>
                                <p:cTn id="95" presetID="26" presetClass="emph" presetSubtype="0" repeatCount="indefinite" fill="hold" grpId="2" nodeType="withEffect">
                                  <p:stCondLst>
                                    <p:cond delay="0"/>
                                  </p:stCondLst>
                                  <p:childTnLst>
                                    <p:animEffect transition="out" filter="fade">
                                      <p:cBhvr>
                                        <p:cTn id="96" dur="500" tmFilter="0, 0; .2, .5; .8, .5; 1, 0"/>
                                        <p:tgtEl>
                                          <p:spTgt spid="22"/>
                                        </p:tgtEl>
                                      </p:cBhvr>
                                    </p:animEffect>
                                    <p:animScale>
                                      <p:cBhvr>
                                        <p:cTn id="97" dur="250" autoRev="1" fill="hold"/>
                                        <p:tgtEl>
                                          <p:spTgt spid="22"/>
                                        </p:tgtEl>
                                      </p:cBhvr>
                                      <p:by x="105000" y="105000"/>
                                    </p:animScale>
                                  </p:childTnLst>
                                </p:cTn>
                              </p:par>
                              <p:par>
                                <p:cTn id="98" presetID="8" presetClass="emph" presetSubtype="0" repeatCount="indefinite" fill="hold" grpId="1" nodeType="withEffect">
                                  <p:stCondLst>
                                    <p:cond delay="0"/>
                                  </p:stCondLst>
                                  <p:childTnLst>
                                    <p:animRot by="-21600000">
                                      <p:cBhvr>
                                        <p:cTn id="99" dur="3000" fill="hold"/>
                                        <p:tgtEl>
                                          <p:spTgt spid="24"/>
                                        </p:tgtEl>
                                        <p:attrNameLst>
                                          <p:attrName>r</p:attrName>
                                        </p:attrNameLst>
                                      </p:cBhvr>
                                    </p:animRot>
                                  </p:childTnLst>
                                </p:cTn>
                              </p:par>
                              <p:par>
                                <p:cTn id="100" presetID="26" presetClass="emph" presetSubtype="0" repeatCount="indefinite" fill="hold" grpId="2" nodeType="withEffect">
                                  <p:stCondLst>
                                    <p:cond delay="0"/>
                                  </p:stCondLst>
                                  <p:childTnLst>
                                    <p:animEffect transition="out" filter="fade">
                                      <p:cBhvr>
                                        <p:cTn id="101" dur="1000" tmFilter="0, 0; .2, .5; .8, .5; 1, 0"/>
                                        <p:tgtEl>
                                          <p:spTgt spid="24"/>
                                        </p:tgtEl>
                                      </p:cBhvr>
                                    </p:animEffect>
                                    <p:animScale>
                                      <p:cBhvr>
                                        <p:cTn id="102" dur="500" autoRev="1" fill="hold"/>
                                        <p:tgtEl>
                                          <p:spTgt spid="24"/>
                                        </p:tgtEl>
                                      </p:cBhvr>
                                      <p:by x="105000" y="105000"/>
                                    </p:animScale>
                                  </p:childTnLst>
                                </p:cTn>
                              </p:par>
                              <p:par>
                                <p:cTn id="103" presetID="8" presetClass="emph" presetSubtype="0" repeatCount="indefinite" fill="hold" grpId="1" nodeType="withEffect">
                                  <p:stCondLst>
                                    <p:cond delay="0"/>
                                  </p:stCondLst>
                                  <p:childTnLst>
                                    <p:animRot by="21600000">
                                      <p:cBhvr>
                                        <p:cTn id="104" dur="3000" fill="hold"/>
                                        <p:tgtEl>
                                          <p:spTgt spid="25"/>
                                        </p:tgtEl>
                                        <p:attrNameLst>
                                          <p:attrName>r</p:attrName>
                                        </p:attrNameLst>
                                      </p:cBhvr>
                                    </p:animRot>
                                  </p:childTnLst>
                                </p:cTn>
                              </p:par>
                              <p:par>
                                <p:cTn id="105" presetID="26" presetClass="emph" presetSubtype="0" repeatCount="indefinite" fill="hold" grpId="2" nodeType="withEffect">
                                  <p:stCondLst>
                                    <p:cond delay="0"/>
                                  </p:stCondLst>
                                  <p:childTnLst>
                                    <p:animEffect transition="out" filter="fade">
                                      <p:cBhvr>
                                        <p:cTn id="106" dur="500" tmFilter="0, 0; .2, .5; .8, .5; 1, 0"/>
                                        <p:tgtEl>
                                          <p:spTgt spid="25"/>
                                        </p:tgtEl>
                                      </p:cBhvr>
                                    </p:animEffect>
                                    <p:animScale>
                                      <p:cBhvr>
                                        <p:cTn id="107" dur="250" autoRev="1" fill="hold"/>
                                        <p:tgtEl>
                                          <p:spTgt spid="25"/>
                                        </p:tgtEl>
                                      </p:cBhvr>
                                      <p:by x="105000" y="105000"/>
                                    </p:animScale>
                                  </p:childTnLst>
                                </p:cTn>
                              </p:par>
                              <p:par>
                                <p:cTn id="108" presetID="8" presetClass="emph" presetSubtype="0" repeatCount="indefinite" fill="hold" grpId="1" nodeType="withEffect">
                                  <p:stCondLst>
                                    <p:cond delay="0"/>
                                  </p:stCondLst>
                                  <p:childTnLst>
                                    <p:animRot by="-21600000">
                                      <p:cBhvr>
                                        <p:cTn id="109" dur="3000" fill="hold"/>
                                        <p:tgtEl>
                                          <p:spTgt spid="27"/>
                                        </p:tgtEl>
                                        <p:attrNameLst>
                                          <p:attrName>r</p:attrName>
                                        </p:attrNameLst>
                                      </p:cBhvr>
                                    </p:animRot>
                                  </p:childTnLst>
                                </p:cTn>
                              </p:par>
                              <p:par>
                                <p:cTn id="110" presetID="26" presetClass="emph" presetSubtype="0" repeatCount="indefinite" fill="hold" grpId="2" nodeType="withEffect">
                                  <p:stCondLst>
                                    <p:cond delay="0"/>
                                  </p:stCondLst>
                                  <p:childTnLst>
                                    <p:animEffect transition="out" filter="fade">
                                      <p:cBhvr>
                                        <p:cTn id="111" dur="1000" tmFilter="0, 0; .2, .5; .8, .5; 1, 0"/>
                                        <p:tgtEl>
                                          <p:spTgt spid="27"/>
                                        </p:tgtEl>
                                      </p:cBhvr>
                                    </p:animEffect>
                                    <p:animScale>
                                      <p:cBhvr>
                                        <p:cTn id="112" dur="500" autoRev="1" fill="hold"/>
                                        <p:tgtEl>
                                          <p:spTgt spid="27"/>
                                        </p:tgtEl>
                                      </p:cBhvr>
                                      <p:by x="105000" y="105000"/>
                                    </p:animScale>
                                  </p:childTnLst>
                                </p:cTn>
                              </p:par>
                              <p:par>
                                <p:cTn id="113" presetID="8" presetClass="emph" presetSubtype="0" repeatCount="indefinite" fill="hold" grpId="1" nodeType="withEffect">
                                  <p:stCondLst>
                                    <p:cond delay="0"/>
                                  </p:stCondLst>
                                  <p:childTnLst>
                                    <p:animRot by="21600000">
                                      <p:cBhvr>
                                        <p:cTn id="114" dur="3000" fill="hold"/>
                                        <p:tgtEl>
                                          <p:spTgt spid="28"/>
                                        </p:tgtEl>
                                        <p:attrNameLst>
                                          <p:attrName>r</p:attrName>
                                        </p:attrNameLst>
                                      </p:cBhvr>
                                    </p:animRot>
                                  </p:childTnLst>
                                </p:cTn>
                              </p:par>
                              <p:par>
                                <p:cTn id="115" presetID="26" presetClass="emph" presetSubtype="0" repeatCount="indefinite" fill="hold" grpId="2" nodeType="withEffect">
                                  <p:stCondLst>
                                    <p:cond delay="0"/>
                                  </p:stCondLst>
                                  <p:childTnLst>
                                    <p:animEffect transition="out" filter="fade">
                                      <p:cBhvr>
                                        <p:cTn id="116" dur="500" tmFilter="0, 0; .2, .5; .8, .5; 1, 0"/>
                                        <p:tgtEl>
                                          <p:spTgt spid="28"/>
                                        </p:tgtEl>
                                      </p:cBhvr>
                                    </p:animEffect>
                                    <p:animScale>
                                      <p:cBhvr>
                                        <p:cTn id="117" dur="250" autoRev="1" fill="hold"/>
                                        <p:tgtEl>
                                          <p:spTgt spid="28"/>
                                        </p:tgtEl>
                                      </p:cBhvr>
                                      <p:by x="105000" y="105000"/>
                                    </p:animScale>
                                  </p:childTnLst>
                                </p:cTn>
                              </p:par>
                              <p:par>
                                <p:cTn id="118" presetID="8" presetClass="emph" presetSubtype="0" repeatCount="indefinite" fill="hold" grpId="1" nodeType="withEffect">
                                  <p:stCondLst>
                                    <p:cond delay="0"/>
                                  </p:stCondLst>
                                  <p:childTnLst>
                                    <p:animRot by="-21600000">
                                      <p:cBhvr>
                                        <p:cTn id="119" dur="3000" fill="hold"/>
                                        <p:tgtEl>
                                          <p:spTgt spid="29"/>
                                        </p:tgtEl>
                                        <p:attrNameLst>
                                          <p:attrName>r</p:attrName>
                                        </p:attrNameLst>
                                      </p:cBhvr>
                                    </p:animRot>
                                  </p:childTnLst>
                                </p:cTn>
                              </p:par>
                              <p:par>
                                <p:cTn id="120" presetID="26" presetClass="emph" presetSubtype="0" repeatCount="indefinite" fill="hold" grpId="2" nodeType="withEffect">
                                  <p:stCondLst>
                                    <p:cond delay="0"/>
                                  </p:stCondLst>
                                  <p:childTnLst>
                                    <p:animEffect transition="out" filter="fade">
                                      <p:cBhvr>
                                        <p:cTn id="121" dur="1000" tmFilter="0, 0; .2, .5; .8, .5; 1, 0"/>
                                        <p:tgtEl>
                                          <p:spTgt spid="29"/>
                                        </p:tgtEl>
                                      </p:cBhvr>
                                    </p:animEffect>
                                    <p:animScale>
                                      <p:cBhvr>
                                        <p:cTn id="122" dur="500" autoRev="1" fill="hold"/>
                                        <p:tgtEl>
                                          <p:spTgt spid="29"/>
                                        </p:tgtEl>
                                      </p:cBhvr>
                                      <p:by x="105000" y="105000"/>
                                    </p:animScale>
                                  </p:childTnLst>
                                </p:cTn>
                              </p:par>
                              <p:par>
                                <p:cTn id="123" presetID="8" presetClass="emph" presetSubtype="0" repeatCount="indefinite" fill="hold" grpId="1" nodeType="withEffect">
                                  <p:stCondLst>
                                    <p:cond delay="0"/>
                                  </p:stCondLst>
                                  <p:childTnLst>
                                    <p:animRot by="21600000">
                                      <p:cBhvr>
                                        <p:cTn id="124" dur="3000" fill="hold"/>
                                        <p:tgtEl>
                                          <p:spTgt spid="30"/>
                                        </p:tgtEl>
                                        <p:attrNameLst>
                                          <p:attrName>r</p:attrName>
                                        </p:attrNameLst>
                                      </p:cBhvr>
                                    </p:animRot>
                                  </p:childTnLst>
                                </p:cTn>
                              </p:par>
                              <p:par>
                                <p:cTn id="125" presetID="26" presetClass="emph" presetSubtype="0" repeatCount="indefinite" fill="hold" grpId="2" nodeType="withEffect">
                                  <p:stCondLst>
                                    <p:cond delay="0"/>
                                  </p:stCondLst>
                                  <p:childTnLst>
                                    <p:animEffect transition="out" filter="fade">
                                      <p:cBhvr>
                                        <p:cTn id="126" dur="500" tmFilter="0, 0; .2, .5; .8, .5; 1, 0"/>
                                        <p:tgtEl>
                                          <p:spTgt spid="30"/>
                                        </p:tgtEl>
                                      </p:cBhvr>
                                    </p:animEffect>
                                    <p:animScale>
                                      <p:cBhvr>
                                        <p:cTn id="127" dur="250" autoRev="1" fill="hold"/>
                                        <p:tgtEl>
                                          <p:spTgt spid="30"/>
                                        </p:tgtEl>
                                      </p:cBhvr>
                                      <p:by x="105000" y="105000"/>
                                    </p:animScale>
                                  </p:childTnLst>
                                </p:cTn>
                              </p:par>
                              <p:par>
                                <p:cTn id="128" presetID="8" presetClass="emph" presetSubtype="0" repeatCount="indefinite" fill="hold" grpId="1" nodeType="withEffect">
                                  <p:stCondLst>
                                    <p:cond delay="0"/>
                                  </p:stCondLst>
                                  <p:childTnLst>
                                    <p:animRot by="-21600000">
                                      <p:cBhvr>
                                        <p:cTn id="129" dur="3000" fill="hold"/>
                                        <p:tgtEl>
                                          <p:spTgt spid="31"/>
                                        </p:tgtEl>
                                        <p:attrNameLst>
                                          <p:attrName>r</p:attrName>
                                        </p:attrNameLst>
                                      </p:cBhvr>
                                    </p:animRot>
                                  </p:childTnLst>
                                </p:cTn>
                              </p:par>
                              <p:par>
                                <p:cTn id="130" presetID="26" presetClass="emph" presetSubtype="0" repeatCount="indefinite" fill="hold" grpId="2" nodeType="withEffect">
                                  <p:stCondLst>
                                    <p:cond delay="0"/>
                                  </p:stCondLst>
                                  <p:childTnLst>
                                    <p:animEffect transition="out" filter="fade">
                                      <p:cBhvr>
                                        <p:cTn id="131" dur="1000" tmFilter="0, 0; .2, .5; .8, .5; 1, 0"/>
                                        <p:tgtEl>
                                          <p:spTgt spid="31"/>
                                        </p:tgtEl>
                                      </p:cBhvr>
                                    </p:animEffect>
                                    <p:animScale>
                                      <p:cBhvr>
                                        <p:cTn id="132" dur="500" autoRev="1" fill="hold"/>
                                        <p:tgtEl>
                                          <p:spTgt spid="31"/>
                                        </p:tgtEl>
                                      </p:cBhvr>
                                      <p:by x="105000" y="105000"/>
                                    </p:animScale>
                                  </p:childTnLst>
                                </p:cTn>
                              </p:par>
                            </p:childTnLst>
                          </p:cTn>
                        </p:par>
                      </p:childTnLst>
                    </p:cTn>
                  </p:par>
                  <p:par>
                    <p:cTn id="133" fill="hold">
                      <p:stCondLst>
                        <p:cond delay="indefinite"/>
                      </p:stCondLst>
                      <p:childTnLst>
                        <p:par>
                          <p:cTn id="134" fill="hold">
                            <p:stCondLst>
                              <p:cond delay="0"/>
                            </p:stCondLst>
                            <p:childTnLst>
                              <p:par>
                                <p:cTn id="135" presetID="24" presetClass="emph" presetSubtype="0" fill="hold" nodeType="clickEffect">
                                  <p:stCondLst>
                                    <p:cond delay="0"/>
                                  </p:stCondLst>
                                  <p:childTnLst>
                                    <p:animClr clrSpc="hsl" dir="cw">
                                      <p:cBhvr override="childStyle">
                                        <p:cTn id="136" dur="500" fill="hold"/>
                                        <p:tgtEl>
                                          <p:spTgt spid="10"/>
                                        </p:tgtEl>
                                        <p:attrNameLst>
                                          <p:attrName>style.color</p:attrName>
                                        </p:attrNameLst>
                                      </p:cBhvr>
                                      <p:by>
                                        <p:hsl h="0" s="-12549" l="-25098"/>
                                      </p:by>
                                    </p:animClr>
                                    <p:animClr clrSpc="hsl" dir="cw">
                                      <p:cBhvr>
                                        <p:cTn id="137" dur="500" fill="hold"/>
                                        <p:tgtEl>
                                          <p:spTgt spid="10"/>
                                        </p:tgtEl>
                                        <p:attrNameLst>
                                          <p:attrName>fillcolor</p:attrName>
                                        </p:attrNameLst>
                                      </p:cBhvr>
                                      <p:by>
                                        <p:hsl h="0" s="-12549" l="-25098"/>
                                      </p:by>
                                    </p:animClr>
                                    <p:animClr clrSpc="hsl" dir="cw">
                                      <p:cBhvr>
                                        <p:cTn id="138" dur="500" fill="hold"/>
                                        <p:tgtEl>
                                          <p:spTgt spid="10"/>
                                        </p:tgtEl>
                                        <p:attrNameLst>
                                          <p:attrName>stroke.color</p:attrName>
                                        </p:attrNameLst>
                                      </p:cBhvr>
                                      <p:by>
                                        <p:hsl h="0" s="-12549" l="-25098"/>
                                      </p:by>
                                    </p:animClr>
                                    <p:set>
                                      <p:cBhvr>
                                        <p:cTn id="139" dur="500" fill="hold"/>
                                        <p:tgtEl>
                                          <p:spTgt spid="10"/>
                                        </p:tgtEl>
                                        <p:attrNameLst>
                                          <p:attrName>fill.type</p:attrName>
                                        </p:attrNameLst>
                                      </p:cBhvr>
                                      <p:to>
                                        <p:strVal val="solid"/>
                                      </p:to>
                                    </p:set>
                                  </p:childTnLst>
                                </p:cTn>
                              </p:par>
                              <p:par>
                                <p:cTn id="140" presetID="24" presetClass="emph" presetSubtype="0" fill="hold" grpId="1" nodeType="withEffect">
                                  <p:stCondLst>
                                    <p:cond delay="0"/>
                                  </p:stCondLst>
                                  <p:childTnLst>
                                    <p:animClr clrSpc="hsl" dir="cw">
                                      <p:cBhvr override="childStyle">
                                        <p:cTn id="141" dur="500" fill="hold"/>
                                        <p:tgtEl>
                                          <p:spTgt spid="16"/>
                                        </p:tgtEl>
                                        <p:attrNameLst>
                                          <p:attrName>style.color</p:attrName>
                                        </p:attrNameLst>
                                      </p:cBhvr>
                                      <p:by>
                                        <p:hsl h="0" s="-12549" l="-25098"/>
                                      </p:by>
                                    </p:animClr>
                                    <p:animClr clrSpc="hsl" dir="cw">
                                      <p:cBhvr>
                                        <p:cTn id="142" dur="500" fill="hold"/>
                                        <p:tgtEl>
                                          <p:spTgt spid="16"/>
                                        </p:tgtEl>
                                        <p:attrNameLst>
                                          <p:attrName>fillcolor</p:attrName>
                                        </p:attrNameLst>
                                      </p:cBhvr>
                                      <p:by>
                                        <p:hsl h="0" s="-12549" l="-25098"/>
                                      </p:by>
                                    </p:animClr>
                                    <p:animClr clrSpc="hsl" dir="cw">
                                      <p:cBhvr>
                                        <p:cTn id="143" dur="500" fill="hold"/>
                                        <p:tgtEl>
                                          <p:spTgt spid="16"/>
                                        </p:tgtEl>
                                        <p:attrNameLst>
                                          <p:attrName>stroke.color</p:attrName>
                                        </p:attrNameLst>
                                      </p:cBhvr>
                                      <p:by>
                                        <p:hsl h="0" s="-12549" l="-25098"/>
                                      </p:by>
                                    </p:animClr>
                                    <p:set>
                                      <p:cBhvr>
                                        <p:cTn id="144" dur="500" fill="hold"/>
                                        <p:tgtEl>
                                          <p:spTgt spid="16"/>
                                        </p:tgtEl>
                                        <p:attrNameLst>
                                          <p:attrName>fill.type</p:attrName>
                                        </p:attrNameLst>
                                      </p:cBhvr>
                                      <p:to>
                                        <p:strVal val="solid"/>
                                      </p:to>
                                    </p:set>
                                  </p:childTnLst>
                                </p:cTn>
                              </p:par>
                            </p:childTnLst>
                          </p:cTn>
                        </p:par>
                      </p:childTnLst>
                    </p:cTn>
                  </p:par>
                  <p:par>
                    <p:cTn id="145" fill="hold">
                      <p:stCondLst>
                        <p:cond delay="indefinite"/>
                      </p:stCondLst>
                      <p:childTnLst>
                        <p:par>
                          <p:cTn id="146" fill="hold">
                            <p:stCondLst>
                              <p:cond delay="0"/>
                            </p:stCondLst>
                            <p:childTnLst>
                              <p:par>
                                <p:cTn id="147" presetID="30" presetClass="emph" presetSubtype="0" fill="hold" nodeType="clickEffect">
                                  <p:stCondLst>
                                    <p:cond delay="0"/>
                                  </p:stCondLst>
                                  <p:childTnLst>
                                    <p:animClr clrSpc="hsl" dir="cw">
                                      <p:cBhvr override="childStyle">
                                        <p:cTn id="148" dur="500" fill="hold"/>
                                        <p:tgtEl>
                                          <p:spTgt spid="11"/>
                                        </p:tgtEl>
                                        <p:attrNameLst>
                                          <p:attrName>style.color</p:attrName>
                                        </p:attrNameLst>
                                      </p:cBhvr>
                                      <p:by>
                                        <p:hsl h="0" s="12549" l="25098"/>
                                      </p:by>
                                    </p:animClr>
                                    <p:animClr clrSpc="hsl" dir="cw">
                                      <p:cBhvr>
                                        <p:cTn id="149" dur="500" fill="hold"/>
                                        <p:tgtEl>
                                          <p:spTgt spid="11"/>
                                        </p:tgtEl>
                                        <p:attrNameLst>
                                          <p:attrName>fillcolor</p:attrName>
                                        </p:attrNameLst>
                                      </p:cBhvr>
                                      <p:by>
                                        <p:hsl h="0" s="12549" l="25098"/>
                                      </p:by>
                                    </p:animClr>
                                    <p:animClr clrSpc="hsl" dir="cw">
                                      <p:cBhvr>
                                        <p:cTn id="150" dur="500" fill="hold"/>
                                        <p:tgtEl>
                                          <p:spTgt spid="11"/>
                                        </p:tgtEl>
                                        <p:attrNameLst>
                                          <p:attrName>stroke.color</p:attrName>
                                        </p:attrNameLst>
                                      </p:cBhvr>
                                      <p:by>
                                        <p:hsl h="0" s="12549" l="25098"/>
                                      </p:by>
                                    </p:animClr>
                                    <p:set>
                                      <p:cBhvr>
                                        <p:cTn id="151" dur="500" fill="hold"/>
                                        <p:tgtEl>
                                          <p:spTgt spid="11"/>
                                        </p:tgtEl>
                                        <p:attrNameLst>
                                          <p:attrName>fill.type</p:attrName>
                                        </p:attrNameLst>
                                      </p:cBhvr>
                                      <p:to>
                                        <p:strVal val="solid"/>
                                      </p:to>
                                    </p:set>
                                  </p:childTnLst>
                                </p:cTn>
                              </p:par>
                              <p:par>
                                <p:cTn id="152" presetID="10" presetClass="entr" presetSubtype="0" fill="hold" grpId="0" nodeType="withEffect">
                                  <p:stCondLst>
                                    <p:cond delay="0"/>
                                  </p:stCondLst>
                                  <p:childTnLst>
                                    <p:set>
                                      <p:cBhvr>
                                        <p:cTn id="153" dur="1" fill="hold">
                                          <p:stCondLst>
                                            <p:cond delay="0"/>
                                          </p:stCondLst>
                                        </p:cTn>
                                        <p:tgtEl>
                                          <p:spTgt spid="32"/>
                                        </p:tgtEl>
                                        <p:attrNameLst>
                                          <p:attrName>style.visibility</p:attrName>
                                        </p:attrNameLst>
                                      </p:cBhvr>
                                      <p:to>
                                        <p:strVal val="visible"/>
                                      </p:to>
                                    </p:set>
                                    <p:animEffect transition="in" filter="fade">
                                      <p:cBhvr>
                                        <p:cTn id="154" dur="500"/>
                                        <p:tgtEl>
                                          <p:spTgt spid="3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fade">
                                      <p:cBhvr>
                                        <p:cTn id="157" dur="500"/>
                                        <p:tgtEl>
                                          <p:spTgt spid="3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fade">
                                      <p:cBhvr>
                                        <p:cTn id="160" dur="500"/>
                                        <p:tgtEl>
                                          <p:spTgt spid="34"/>
                                        </p:tgtEl>
                                      </p:cBhvr>
                                    </p:animEffect>
                                  </p:childTnLst>
                                </p:cTn>
                              </p:par>
                              <p:par>
                                <p:cTn id="161" presetID="8" presetClass="emph" presetSubtype="0" repeatCount="indefinite" fill="hold" grpId="1" nodeType="withEffect">
                                  <p:stCondLst>
                                    <p:cond delay="0"/>
                                  </p:stCondLst>
                                  <p:childTnLst>
                                    <p:animRot by="21600000">
                                      <p:cBhvr>
                                        <p:cTn id="162" dur="3000" fill="hold"/>
                                        <p:tgtEl>
                                          <p:spTgt spid="32"/>
                                        </p:tgtEl>
                                        <p:attrNameLst>
                                          <p:attrName>r</p:attrName>
                                        </p:attrNameLst>
                                      </p:cBhvr>
                                    </p:animRot>
                                  </p:childTnLst>
                                </p:cTn>
                              </p:par>
                              <p:par>
                                <p:cTn id="163" presetID="26" presetClass="emph" presetSubtype="0" repeatCount="indefinite" fill="hold" grpId="2" nodeType="withEffect">
                                  <p:stCondLst>
                                    <p:cond delay="0"/>
                                  </p:stCondLst>
                                  <p:childTnLst>
                                    <p:animEffect transition="out" filter="fade">
                                      <p:cBhvr>
                                        <p:cTn id="164" dur="500" tmFilter="0, 0; .2, .5; .8, .5; 1, 0"/>
                                        <p:tgtEl>
                                          <p:spTgt spid="32"/>
                                        </p:tgtEl>
                                      </p:cBhvr>
                                    </p:animEffect>
                                    <p:animScale>
                                      <p:cBhvr>
                                        <p:cTn id="165" dur="250" autoRev="1" fill="hold"/>
                                        <p:tgtEl>
                                          <p:spTgt spid="32"/>
                                        </p:tgtEl>
                                      </p:cBhvr>
                                      <p:by x="105000" y="105000"/>
                                    </p:animScale>
                                  </p:childTnLst>
                                </p:cTn>
                              </p:par>
                              <p:par>
                                <p:cTn id="166" presetID="8" presetClass="emph" presetSubtype="0" repeatCount="indefinite" fill="hold" grpId="1" nodeType="withEffect">
                                  <p:stCondLst>
                                    <p:cond delay="0"/>
                                  </p:stCondLst>
                                  <p:childTnLst>
                                    <p:animRot by="-21600000">
                                      <p:cBhvr>
                                        <p:cTn id="167" dur="3000" fill="hold"/>
                                        <p:tgtEl>
                                          <p:spTgt spid="33"/>
                                        </p:tgtEl>
                                        <p:attrNameLst>
                                          <p:attrName>r</p:attrName>
                                        </p:attrNameLst>
                                      </p:cBhvr>
                                    </p:animRot>
                                  </p:childTnLst>
                                </p:cTn>
                              </p:par>
                              <p:par>
                                <p:cTn id="168" presetID="26" presetClass="emph" presetSubtype="0" repeatCount="indefinite" fill="hold" grpId="2" nodeType="withEffect">
                                  <p:stCondLst>
                                    <p:cond delay="0"/>
                                  </p:stCondLst>
                                  <p:childTnLst>
                                    <p:animEffect transition="out" filter="fade">
                                      <p:cBhvr>
                                        <p:cTn id="169" dur="1000" tmFilter="0, 0; .2, .5; .8, .5; 1, 0"/>
                                        <p:tgtEl>
                                          <p:spTgt spid="33"/>
                                        </p:tgtEl>
                                      </p:cBhvr>
                                    </p:animEffect>
                                    <p:animScale>
                                      <p:cBhvr>
                                        <p:cTn id="170" dur="500" autoRev="1" fill="hold"/>
                                        <p:tgtEl>
                                          <p:spTgt spid="33"/>
                                        </p:tgtEl>
                                      </p:cBhvr>
                                      <p:by x="105000" y="105000"/>
                                    </p:animScale>
                                  </p:childTnLst>
                                </p:cTn>
                              </p:par>
                              <p:par>
                                <p:cTn id="171" presetID="8" presetClass="emph" presetSubtype="0" repeatCount="indefinite" fill="hold" grpId="1" nodeType="withEffect">
                                  <p:stCondLst>
                                    <p:cond delay="0"/>
                                  </p:stCondLst>
                                  <p:childTnLst>
                                    <p:animRot by="21600000">
                                      <p:cBhvr>
                                        <p:cTn id="172" dur="3000" fill="hold"/>
                                        <p:tgtEl>
                                          <p:spTgt spid="34"/>
                                        </p:tgtEl>
                                        <p:attrNameLst>
                                          <p:attrName>r</p:attrName>
                                        </p:attrNameLst>
                                      </p:cBhvr>
                                    </p:animRot>
                                  </p:childTnLst>
                                </p:cTn>
                              </p:par>
                              <p:par>
                                <p:cTn id="173" presetID="26" presetClass="emph" presetSubtype="0" repeatCount="indefinite" fill="hold" grpId="2" nodeType="withEffect">
                                  <p:stCondLst>
                                    <p:cond delay="0"/>
                                  </p:stCondLst>
                                  <p:childTnLst>
                                    <p:animEffect transition="out" filter="fade">
                                      <p:cBhvr>
                                        <p:cTn id="174" dur="500" tmFilter="0, 0; .2, .5; .8, .5; 1, 0"/>
                                        <p:tgtEl>
                                          <p:spTgt spid="34"/>
                                        </p:tgtEl>
                                      </p:cBhvr>
                                    </p:animEffect>
                                    <p:animScale>
                                      <p:cBhvr>
                                        <p:cTn id="175" dur="250" autoRev="1" fill="hold"/>
                                        <p:tgtEl>
                                          <p:spTgt spid="34"/>
                                        </p:tgtEl>
                                      </p:cBhvr>
                                      <p:by x="105000" y="105000"/>
                                    </p:animScale>
                                  </p:childTnLst>
                                </p:cTn>
                              </p:par>
                            </p:childTnLst>
                          </p:cTn>
                        </p:par>
                      </p:childTnLst>
                    </p:cTn>
                  </p:par>
                  <p:par>
                    <p:cTn id="176" fill="hold">
                      <p:stCondLst>
                        <p:cond delay="indefinite"/>
                      </p:stCondLst>
                      <p:childTnLst>
                        <p:par>
                          <p:cTn id="177" fill="hold">
                            <p:stCondLst>
                              <p:cond delay="0"/>
                            </p:stCondLst>
                            <p:childTnLst>
                              <p:par>
                                <p:cTn id="178" presetID="24" presetClass="emph" presetSubtype="0" fill="hold" nodeType="click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8"/>
                                        </p:tgtEl>
                                        <p:attrNameLst>
                                          <p:attrName>style.color</p:attrName>
                                        </p:attrNameLst>
                                      </p:cBhvr>
                                      <p:by>
                                        <p:hsl h="0" s="-12549" l="-25098"/>
                                      </p:by>
                                    </p:animClr>
                                    <p:animClr clrSpc="hsl" dir="cw">
                                      <p:cBhvr>
                                        <p:cTn id="185" dur="500" fill="hold"/>
                                        <p:tgtEl>
                                          <p:spTgt spid="18"/>
                                        </p:tgtEl>
                                        <p:attrNameLst>
                                          <p:attrName>fillcolor</p:attrName>
                                        </p:attrNameLst>
                                      </p:cBhvr>
                                      <p:by>
                                        <p:hsl h="0" s="-12549" l="-25098"/>
                                      </p:by>
                                    </p:animClr>
                                    <p:animClr clrSpc="hsl" dir="cw">
                                      <p:cBhvr>
                                        <p:cTn id="186" dur="500" fill="hold"/>
                                        <p:tgtEl>
                                          <p:spTgt spid="18"/>
                                        </p:tgtEl>
                                        <p:attrNameLst>
                                          <p:attrName>stroke.color</p:attrName>
                                        </p:attrNameLst>
                                      </p:cBhvr>
                                      <p:by>
                                        <p:hsl h="0" s="-12549" l="-25098"/>
                                      </p:by>
                                    </p:animClr>
                                    <p:set>
                                      <p:cBhvr>
                                        <p:cTn id="187" dur="500" fill="hold"/>
                                        <p:tgtEl>
                                          <p:spTgt spid="18"/>
                                        </p:tgtEl>
                                        <p:attrNameLst>
                                          <p:attrName>fill.type</p:attrName>
                                        </p:attrNameLst>
                                      </p:cBhvr>
                                      <p:to>
                                        <p:strVal val="solid"/>
                                      </p:to>
                                    </p:set>
                                  </p:childTnLst>
                                </p:cTn>
                              </p:par>
                            </p:childTnLst>
                          </p:cTn>
                        </p:par>
                      </p:childTnLst>
                    </p:cTn>
                  </p:par>
                  <p:par>
                    <p:cTn id="188" fill="hold">
                      <p:stCondLst>
                        <p:cond delay="indefinite"/>
                      </p:stCondLst>
                      <p:childTnLst>
                        <p:par>
                          <p:cTn id="189" fill="hold">
                            <p:stCondLst>
                              <p:cond delay="0"/>
                            </p:stCondLst>
                            <p:childTnLst>
                              <p:par>
                                <p:cTn id="190" presetID="30" presetClass="emph" presetSubtype="0" fill="hold" nodeType="clickEffect">
                                  <p:stCondLst>
                                    <p:cond delay="0"/>
                                  </p:stCondLst>
                                  <p:childTnLst>
                                    <p:animClr clrSpc="hsl" dir="cw">
                                      <p:cBhvr override="childStyle">
                                        <p:cTn id="191" dur="500" fill="hold"/>
                                        <p:tgtEl>
                                          <p:spTgt spid="13"/>
                                        </p:tgtEl>
                                        <p:attrNameLst>
                                          <p:attrName>style.color</p:attrName>
                                        </p:attrNameLst>
                                      </p:cBhvr>
                                      <p:by>
                                        <p:hsl h="0" s="12549" l="25098"/>
                                      </p:by>
                                    </p:animClr>
                                    <p:animClr clrSpc="hsl" dir="cw">
                                      <p:cBhvr>
                                        <p:cTn id="192" dur="500" fill="hold"/>
                                        <p:tgtEl>
                                          <p:spTgt spid="13"/>
                                        </p:tgtEl>
                                        <p:attrNameLst>
                                          <p:attrName>fillcolor</p:attrName>
                                        </p:attrNameLst>
                                      </p:cBhvr>
                                      <p:by>
                                        <p:hsl h="0" s="12549" l="25098"/>
                                      </p:by>
                                    </p:animClr>
                                    <p:animClr clrSpc="hsl" dir="cw">
                                      <p:cBhvr>
                                        <p:cTn id="193" dur="500" fill="hold"/>
                                        <p:tgtEl>
                                          <p:spTgt spid="13"/>
                                        </p:tgtEl>
                                        <p:attrNameLst>
                                          <p:attrName>stroke.color</p:attrName>
                                        </p:attrNameLst>
                                      </p:cBhvr>
                                      <p:by>
                                        <p:hsl h="0" s="12549" l="25098"/>
                                      </p:by>
                                    </p:animClr>
                                    <p:set>
                                      <p:cBhvr>
                                        <p:cTn id="194" dur="500" fill="hold"/>
                                        <p:tgtEl>
                                          <p:spTgt spid="13"/>
                                        </p:tgtEl>
                                        <p:attrNameLst>
                                          <p:attrName>fill.type</p:attrName>
                                        </p:attrNameLst>
                                      </p:cBhvr>
                                      <p:to>
                                        <p:strVal val="solid"/>
                                      </p:to>
                                    </p:set>
                                  </p:childTnLst>
                                </p:cTn>
                              </p:par>
                              <p:par>
                                <p:cTn id="195" presetID="10" presetClass="entr" presetSubtype="0" fill="hold" grpId="0" nodeType="withEffect">
                                  <p:stCondLst>
                                    <p:cond delay="0"/>
                                  </p:stCondLst>
                                  <p:childTnLst>
                                    <p:set>
                                      <p:cBhvr>
                                        <p:cTn id="196" dur="1" fill="hold">
                                          <p:stCondLst>
                                            <p:cond delay="0"/>
                                          </p:stCondLst>
                                        </p:cTn>
                                        <p:tgtEl>
                                          <p:spTgt spid="35"/>
                                        </p:tgtEl>
                                        <p:attrNameLst>
                                          <p:attrName>style.visibility</p:attrName>
                                        </p:attrNameLst>
                                      </p:cBhvr>
                                      <p:to>
                                        <p:strVal val="visible"/>
                                      </p:to>
                                    </p:set>
                                    <p:animEffect transition="in" filter="fade">
                                      <p:cBhvr>
                                        <p:cTn id="197" dur="500"/>
                                        <p:tgtEl>
                                          <p:spTgt spid="35"/>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36"/>
                                        </p:tgtEl>
                                        <p:attrNameLst>
                                          <p:attrName>style.visibility</p:attrName>
                                        </p:attrNameLst>
                                      </p:cBhvr>
                                      <p:to>
                                        <p:strVal val="visible"/>
                                      </p:to>
                                    </p:set>
                                    <p:animEffect transition="in" filter="fade">
                                      <p:cBhvr>
                                        <p:cTn id="200" dur="500"/>
                                        <p:tgtEl>
                                          <p:spTgt spid="36"/>
                                        </p:tgtEl>
                                      </p:cBhvr>
                                    </p:animEffect>
                                  </p:childTnLst>
                                </p:cTn>
                              </p:par>
                              <p:par>
                                <p:cTn id="201" presetID="8" presetClass="emph" presetSubtype="0" repeatCount="indefinite" fill="hold" grpId="1" nodeType="withEffect">
                                  <p:stCondLst>
                                    <p:cond delay="0"/>
                                  </p:stCondLst>
                                  <p:childTnLst>
                                    <p:animRot by="21600000">
                                      <p:cBhvr>
                                        <p:cTn id="202" dur="3000" fill="hold"/>
                                        <p:tgtEl>
                                          <p:spTgt spid="35"/>
                                        </p:tgtEl>
                                        <p:attrNameLst>
                                          <p:attrName>r</p:attrName>
                                        </p:attrNameLst>
                                      </p:cBhvr>
                                    </p:animRot>
                                  </p:childTnLst>
                                </p:cTn>
                              </p:par>
                              <p:par>
                                <p:cTn id="203" presetID="26" presetClass="emph" presetSubtype="0" repeatCount="indefinite" fill="hold" grpId="2" nodeType="withEffect">
                                  <p:stCondLst>
                                    <p:cond delay="0"/>
                                  </p:stCondLst>
                                  <p:childTnLst>
                                    <p:animEffect transition="out" filter="fade">
                                      <p:cBhvr>
                                        <p:cTn id="204" dur="500" tmFilter="0, 0; .2, .5; .8, .5; 1, 0"/>
                                        <p:tgtEl>
                                          <p:spTgt spid="35"/>
                                        </p:tgtEl>
                                      </p:cBhvr>
                                    </p:animEffect>
                                    <p:animScale>
                                      <p:cBhvr>
                                        <p:cTn id="205" dur="250" autoRev="1" fill="hold"/>
                                        <p:tgtEl>
                                          <p:spTgt spid="35"/>
                                        </p:tgtEl>
                                      </p:cBhvr>
                                      <p:by x="105000" y="105000"/>
                                    </p:animScale>
                                  </p:childTnLst>
                                </p:cTn>
                              </p:par>
                              <p:par>
                                <p:cTn id="206" presetID="8" presetClass="emph" presetSubtype="0" repeatCount="indefinite" fill="hold" grpId="1" nodeType="withEffect">
                                  <p:stCondLst>
                                    <p:cond delay="0"/>
                                  </p:stCondLst>
                                  <p:childTnLst>
                                    <p:animRot by="-21600000">
                                      <p:cBhvr>
                                        <p:cTn id="207" dur="3000" fill="hold"/>
                                        <p:tgtEl>
                                          <p:spTgt spid="36"/>
                                        </p:tgtEl>
                                        <p:attrNameLst>
                                          <p:attrName>r</p:attrName>
                                        </p:attrNameLst>
                                      </p:cBhvr>
                                    </p:animRot>
                                  </p:childTnLst>
                                </p:cTn>
                              </p:par>
                              <p:par>
                                <p:cTn id="208" presetID="26" presetClass="emph" presetSubtype="0" repeatCount="indefinite" fill="hold" grpId="2" nodeType="withEffect">
                                  <p:stCondLst>
                                    <p:cond delay="0"/>
                                  </p:stCondLst>
                                  <p:childTnLst>
                                    <p:animEffect transition="out" filter="fade">
                                      <p:cBhvr>
                                        <p:cTn id="209" dur="1000" tmFilter="0, 0; .2, .5; .8, .5; 1, 0"/>
                                        <p:tgtEl>
                                          <p:spTgt spid="36"/>
                                        </p:tgtEl>
                                      </p:cBhvr>
                                    </p:animEffect>
                                    <p:animScale>
                                      <p:cBhvr>
                                        <p:cTn id="210" dur="500" autoRev="1" fill="hold"/>
                                        <p:tgtEl>
                                          <p:spTgt spid="36"/>
                                        </p:tgtEl>
                                      </p:cBhvr>
                                      <p:by x="105000" y="105000"/>
                                    </p:animScale>
                                  </p:childTnLst>
                                </p:cTn>
                              </p:par>
                            </p:childTnLst>
                          </p:cTn>
                        </p:par>
                      </p:childTnLst>
                    </p:cTn>
                  </p:par>
                  <p:par>
                    <p:cTn id="211" fill="hold">
                      <p:stCondLst>
                        <p:cond delay="indefinite"/>
                      </p:stCondLst>
                      <p:childTnLst>
                        <p:par>
                          <p:cTn id="212" fill="hold">
                            <p:stCondLst>
                              <p:cond delay="0"/>
                            </p:stCondLst>
                            <p:childTnLst>
                              <p:par>
                                <p:cTn id="213" presetID="24" presetClass="emph" presetSubtype="0" fill="hold" nodeType="clickEffect">
                                  <p:stCondLst>
                                    <p:cond delay="0"/>
                                  </p:stCondLst>
                                  <p:childTnLst>
                                    <p:animClr clrSpc="hsl" dir="cw">
                                      <p:cBhvr override="childStyle">
                                        <p:cTn id="214" dur="500" fill="hold"/>
                                        <p:tgtEl>
                                          <p:spTgt spid="14"/>
                                        </p:tgtEl>
                                        <p:attrNameLst>
                                          <p:attrName>style.color</p:attrName>
                                        </p:attrNameLst>
                                      </p:cBhvr>
                                      <p:by>
                                        <p:hsl h="0" s="-12549" l="-25098"/>
                                      </p:by>
                                    </p:animClr>
                                    <p:animClr clrSpc="hsl" dir="cw">
                                      <p:cBhvr>
                                        <p:cTn id="215" dur="500" fill="hold"/>
                                        <p:tgtEl>
                                          <p:spTgt spid="14"/>
                                        </p:tgtEl>
                                        <p:attrNameLst>
                                          <p:attrName>fillcolor</p:attrName>
                                        </p:attrNameLst>
                                      </p:cBhvr>
                                      <p:by>
                                        <p:hsl h="0" s="-12549" l="-25098"/>
                                      </p:by>
                                    </p:animClr>
                                    <p:animClr clrSpc="hsl" dir="cw">
                                      <p:cBhvr>
                                        <p:cTn id="216" dur="500" fill="hold"/>
                                        <p:tgtEl>
                                          <p:spTgt spid="14"/>
                                        </p:tgtEl>
                                        <p:attrNameLst>
                                          <p:attrName>stroke.color</p:attrName>
                                        </p:attrNameLst>
                                      </p:cBhvr>
                                      <p:by>
                                        <p:hsl h="0" s="-12549" l="-25098"/>
                                      </p:by>
                                    </p:animClr>
                                    <p:set>
                                      <p:cBhvr>
                                        <p:cTn id="217" dur="500" fill="hold"/>
                                        <p:tgtEl>
                                          <p:spTgt spid="14"/>
                                        </p:tgtEl>
                                        <p:attrNameLst>
                                          <p:attrName>fill.type</p:attrName>
                                        </p:attrNameLst>
                                      </p:cBhvr>
                                      <p:to>
                                        <p:strVal val="solid"/>
                                      </p:to>
                                    </p:set>
                                  </p:childTnLst>
                                </p:cTn>
                              </p:par>
                              <p:par>
                                <p:cTn id="218" presetID="24" presetClass="emph" presetSubtype="0" fill="hold" grpId="1" nodeType="withEffect">
                                  <p:stCondLst>
                                    <p:cond delay="0"/>
                                  </p:stCondLst>
                                  <p:childTnLst>
                                    <p:animClr clrSpc="hsl" dir="cw">
                                      <p:cBhvr override="childStyle">
                                        <p:cTn id="219" dur="500" fill="hold"/>
                                        <p:tgtEl>
                                          <p:spTgt spid="20"/>
                                        </p:tgtEl>
                                        <p:attrNameLst>
                                          <p:attrName>style.color</p:attrName>
                                        </p:attrNameLst>
                                      </p:cBhvr>
                                      <p:by>
                                        <p:hsl h="0" s="-12549" l="-25098"/>
                                      </p:by>
                                    </p:animClr>
                                    <p:animClr clrSpc="hsl" dir="cw">
                                      <p:cBhvr>
                                        <p:cTn id="220" dur="500" fill="hold"/>
                                        <p:tgtEl>
                                          <p:spTgt spid="20"/>
                                        </p:tgtEl>
                                        <p:attrNameLst>
                                          <p:attrName>fillcolor</p:attrName>
                                        </p:attrNameLst>
                                      </p:cBhvr>
                                      <p:by>
                                        <p:hsl h="0" s="-12549" l="-25098"/>
                                      </p:by>
                                    </p:animClr>
                                    <p:animClr clrSpc="hsl" dir="cw">
                                      <p:cBhvr>
                                        <p:cTn id="221" dur="500" fill="hold"/>
                                        <p:tgtEl>
                                          <p:spTgt spid="20"/>
                                        </p:tgtEl>
                                        <p:attrNameLst>
                                          <p:attrName>stroke.color</p:attrName>
                                        </p:attrNameLst>
                                      </p:cBhvr>
                                      <p:by>
                                        <p:hsl h="0" s="-12549" l="-25098"/>
                                      </p:by>
                                    </p:animClr>
                                    <p:set>
                                      <p:cBhvr>
                                        <p:cTn id="222"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5" grpId="0"/>
      <p:bldP spid="16" grpId="0"/>
      <p:bldP spid="16" grpId="1"/>
      <p:bldP spid="17" grpId="0"/>
      <p:bldP spid="18" grpId="0"/>
      <p:bldP spid="18" grpId="1"/>
      <p:bldP spid="19" grpId="0"/>
      <p:bldP spid="20" grpId="0"/>
      <p:bldP spid="20" grpId="1"/>
      <p:bldP spid="21" grpId="0"/>
      <p:bldP spid="22" grpId="0" animBg="1"/>
      <p:bldP spid="22" grpId="1" animBg="1"/>
      <p:bldP spid="22" grpId="2" animBg="1"/>
      <p:bldP spid="24" grpId="0" animBg="1"/>
      <p:bldP spid="24" grpId="1" animBg="1"/>
      <p:bldP spid="24" grpId="2" animBg="1"/>
      <p:bldP spid="25" grpId="0" animBg="1"/>
      <p:bldP spid="25" grpId="1" animBg="1"/>
      <p:bldP spid="25"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44E8D5B-FCB3-4523-A186-07C6301DD00B}"/>
              </a:ext>
            </a:extLst>
          </p:cNvPr>
          <p:cNvPicPr>
            <a:picLocks noChangeAspect="1"/>
          </p:cNvPicPr>
          <p:nvPr/>
        </p:nvPicPr>
        <p:blipFill>
          <a:blip r:embed="rId3"/>
          <a:stretch>
            <a:fillRect/>
          </a:stretch>
        </p:blipFill>
        <p:spPr>
          <a:xfrm>
            <a:off x="517525" y="1827952"/>
            <a:ext cx="5383091" cy="3202096"/>
          </a:xfrm>
          <a:prstGeom prst="rect">
            <a:avLst/>
          </a:prstGeom>
        </p:spPr>
      </p:pic>
      <p:pic>
        <p:nvPicPr>
          <p:cNvPr id="3" name="Grafik 2">
            <a:extLst>
              <a:ext uri="{FF2B5EF4-FFF2-40B4-BE49-F238E27FC236}">
                <a16:creationId xmlns:a16="http://schemas.microsoft.com/office/drawing/2014/main" id="{5EB15110-3096-4C22-AF35-FA2B03678D74}"/>
              </a:ext>
            </a:extLst>
          </p:cNvPr>
          <p:cNvPicPr>
            <a:picLocks noChangeAspect="1"/>
          </p:cNvPicPr>
          <p:nvPr/>
        </p:nvPicPr>
        <p:blipFill>
          <a:blip r:embed="rId4"/>
          <a:stretch>
            <a:fillRect/>
          </a:stretch>
        </p:blipFill>
        <p:spPr>
          <a:xfrm>
            <a:off x="6291385" y="1821708"/>
            <a:ext cx="5245107" cy="3214585"/>
          </a:xfrm>
          <a:prstGeom prst="rect">
            <a:avLst/>
          </a:prstGeom>
        </p:spPr>
      </p:pic>
      <p:sp>
        <p:nvSpPr>
          <p:cNvPr id="4" name="TextBox 3">
            <a:extLst>
              <a:ext uri="{FF2B5EF4-FFF2-40B4-BE49-F238E27FC236}">
                <a16:creationId xmlns:a16="http://schemas.microsoft.com/office/drawing/2014/main" id="{A8BE9683-E405-413D-B0E7-DFC3B3F2D40C}"/>
              </a:ext>
            </a:extLst>
          </p:cNvPr>
          <p:cNvSpPr txBox="1"/>
          <p:nvPr/>
        </p:nvSpPr>
        <p:spPr>
          <a:xfrm>
            <a:off x="506788" y="5664200"/>
            <a:ext cx="11569193" cy="461665"/>
          </a:xfrm>
          <a:prstGeom prst="rect">
            <a:avLst/>
          </a:prstGeom>
          <a:noFill/>
        </p:spPr>
        <p:txBody>
          <a:bodyPr wrap="none" rtlCol="0">
            <a:spAutoFit/>
          </a:bodyPr>
          <a:lstStyle/>
          <a:p>
            <a:r>
              <a:rPr lang="en-US" sz="2400" dirty="0">
                <a:solidFill>
                  <a:schemeClr val="accent3"/>
                </a:solidFill>
                <a:latin typeface="Consolas" panose="020B0609020204030204" pitchFamily="49" charset="0"/>
              </a:rPr>
              <a:t>N.N.N.N.N.N.N.N.N.N.N.N.N.N.N.N.N.N.N.N.N.N.N.N.N.N.N.N.destination</a:t>
            </a:r>
          </a:p>
        </p:txBody>
      </p:sp>
    </p:spTree>
    <p:extLst>
      <p:ext uri="{BB962C8B-B14F-4D97-AF65-F5344CB8AC3E}">
        <p14:creationId xmlns:p14="http://schemas.microsoft.com/office/powerpoint/2010/main" val="433421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746C10C-AA0E-4901-B652-5ED7B79BC52D}"/>
              </a:ext>
            </a:extLst>
          </p:cNvPr>
          <p:cNvSpPr txBox="1">
            <a:spLocks noChangeArrowheads="1"/>
          </p:cNvSpPr>
          <p:nvPr/>
        </p:nvSpPr>
        <p:spPr>
          <a:xfrm>
            <a:off x="2872688" y="77985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28 queues</a:t>
            </a:r>
          </a:p>
        </p:txBody>
      </p:sp>
      <p:sp>
        <p:nvSpPr>
          <p:cNvPr id="5" name="Rectangle 2">
            <a:extLst>
              <a:ext uri="{FF2B5EF4-FFF2-40B4-BE49-F238E27FC236}">
                <a16:creationId xmlns:a16="http://schemas.microsoft.com/office/drawing/2014/main" id="{56F15C09-A77A-41DC-9D4F-9CA133DC344E}"/>
              </a:ext>
            </a:extLst>
          </p:cNvPr>
          <p:cNvSpPr txBox="1">
            <a:spLocks noChangeArrowheads="1"/>
          </p:cNvSpPr>
          <p:nvPr/>
        </p:nvSpPr>
        <p:spPr>
          <a:xfrm>
            <a:off x="2872689" y="2150270"/>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a:t>
            </a:r>
            <a:r>
              <a:rPr lang="en-US" sz="5400" kern="0" baseline="30000" dirty="0">
                <a:solidFill>
                  <a:schemeClr val="tx2"/>
                </a:solidFill>
                <a:effectLst/>
                <a:latin typeface="Yanone Kaffeesatz Regular" panose="02000000000000000000" pitchFamily="2" charset="0"/>
              </a:rPr>
              <a:t>28</a:t>
            </a:r>
            <a:r>
              <a:rPr lang="en-US" sz="5400" kern="0" dirty="0">
                <a:solidFill>
                  <a:schemeClr val="tx2"/>
                </a:solidFill>
                <a:effectLst/>
                <a:latin typeface="Yanone Kaffeesatz Regular" panose="02000000000000000000" pitchFamily="2" charset="0"/>
              </a:rPr>
              <a:t> seconds</a:t>
            </a:r>
          </a:p>
        </p:txBody>
      </p:sp>
      <p:sp>
        <p:nvSpPr>
          <p:cNvPr id="6" name="Rectangle 2">
            <a:extLst>
              <a:ext uri="{FF2B5EF4-FFF2-40B4-BE49-F238E27FC236}">
                <a16:creationId xmlns:a16="http://schemas.microsoft.com/office/drawing/2014/main" id="{9B44B770-46C1-4C5D-BE9F-75A6CE6629A8}"/>
              </a:ext>
            </a:extLst>
          </p:cNvPr>
          <p:cNvSpPr txBox="1">
            <a:spLocks noChangeArrowheads="1"/>
          </p:cNvSpPr>
          <p:nvPr/>
        </p:nvSpPr>
        <p:spPr>
          <a:xfrm>
            <a:off x="2872689" y="352068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268,435,456 seconds</a:t>
            </a:r>
          </a:p>
        </p:txBody>
      </p:sp>
      <p:sp>
        <p:nvSpPr>
          <p:cNvPr id="7" name="Rectangle 2">
            <a:extLst>
              <a:ext uri="{FF2B5EF4-FFF2-40B4-BE49-F238E27FC236}">
                <a16:creationId xmlns:a16="http://schemas.microsoft.com/office/drawing/2014/main" id="{EA489152-D072-4072-93C2-D261AD88E940}"/>
              </a:ext>
            </a:extLst>
          </p:cNvPr>
          <p:cNvSpPr txBox="1">
            <a:spLocks noChangeArrowheads="1"/>
          </p:cNvSpPr>
          <p:nvPr/>
        </p:nvSpPr>
        <p:spPr>
          <a:xfrm>
            <a:off x="2872689" y="4891101"/>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accent4"/>
                </a:solidFill>
                <a:effectLst/>
                <a:latin typeface="Yanone Kaffeesatz Regular" panose="02000000000000000000" pitchFamily="2" charset="0"/>
              </a:rPr>
              <a:t>8.5 years</a:t>
            </a:r>
          </a:p>
        </p:txBody>
      </p:sp>
    </p:spTree>
    <p:extLst>
      <p:ext uri="{BB962C8B-B14F-4D97-AF65-F5344CB8AC3E}">
        <p14:creationId xmlns:p14="http://schemas.microsoft.com/office/powerpoint/2010/main" val="28729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41FC873-6151-483F-BAEE-E4F8237D3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781" y="2500313"/>
            <a:ext cx="3500438" cy="1857375"/>
          </a:xfrm>
          <a:prstGeom prst="rect">
            <a:avLst/>
          </a:prstGeom>
        </p:spPr>
      </p:pic>
    </p:spTree>
    <p:extLst>
      <p:ext uri="{BB962C8B-B14F-4D97-AF65-F5344CB8AC3E}">
        <p14:creationId xmlns:p14="http://schemas.microsoft.com/office/powerpoint/2010/main" val="3759100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09BEA0-6216-4696-8D2F-A5C5B6545652}"/>
              </a:ext>
            </a:extLst>
          </p:cNvPr>
          <p:cNvPicPr>
            <a:picLocks noChangeAspect="1"/>
          </p:cNvPicPr>
          <p:nvPr/>
        </p:nvPicPr>
        <p:blipFill>
          <a:blip r:embed="rId2"/>
          <a:stretch>
            <a:fillRect/>
          </a:stretch>
        </p:blipFill>
        <p:spPr>
          <a:xfrm>
            <a:off x="0" y="1280389"/>
            <a:ext cx="12192000" cy="4297221"/>
          </a:xfrm>
          <a:prstGeom prst="rect">
            <a:avLst/>
          </a:prstGeom>
        </p:spPr>
      </p:pic>
      <p:sp>
        <p:nvSpPr>
          <p:cNvPr id="4" name="TextBox 3">
            <a:extLst>
              <a:ext uri="{FF2B5EF4-FFF2-40B4-BE49-F238E27FC236}">
                <a16:creationId xmlns:a16="http://schemas.microsoft.com/office/drawing/2014/main" id="{489D1743-7D96-4BB5-BC59-A8828C5AC3BB}"/>
              </a:ext>
            </a:extLst>
          </p:cNvPr>
          <p:cNvSpPr txBox="1"/>
          <p:nvPr/>
        </p:nvSpPr>
        <p:spPr>
          <a:xfrm>
            <a:off x="-531479" y="2274838"/>
            <a:ext cx="13254958" cy="2308324"/>
          </a:xfrm>
          <a:prstGeom prst="rect">
            <a:avLst/>
          </a:prstGeom>
          <a:solidFill>
            <a:schemeClr val="bg1">
              <a:alpha val="90000"/>
            </a:schemeClr>
          </a:solidFill>
        </p:spPr>
        <p:txBody>
          <a:bodyPr wrap="square" rtlCol="0">
            <a:spAutoFit/>
          </a:bodyPr>
          <a:lstStyle/>
          <a:p>
            <a:pPr algn="ctr"/>
            <a:endParaRPr lang="en-US" sz="4800" dirty="0">
              <a:solidFill>
                <a:schemeClr val="tx2"/>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endParaRPr>
          </a:p>
          <a:p>
            <a:pPr algn="ctr"/>
            <a:r>
              <a:rPr lang="en-US" sz="4800" dirty="0">
                <a:solidFill>
                  <a:schemeClr val="tx2"/>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docs.particular.net/</a:t>
            </a:r>
            <a:r>
              <a:rPr lang="en-US" sz="4800" dirty="0">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transports/</a:t>
            </a:r>
            <a:r>
              <a:rPr lang="en-US" sz="4800" dirty="0" err="1">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sqs</a:t>
            </a:r>
            <a:r>
              <a:rPr lang="en-US" sz="4800" dirty="0">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/delayed-delivery</a:t>
            </a:r>
            <a:endParaRPr lang="en-US" sz="4800" dirty="0">
              <a:solidFill>
                <a:schemeClr val="accent4"/>
              </a:solidFill>
              <a:latin typeface="Yanone Kaffeesatz Regular" panose="02000000000000000000" pitchFamily="2" charset="0"/>
            </a:endParaRPr>
          </a:p>
          <a:p>
            <a:pPr algn="ctr"/>
            <a:endParaRPr lang="en-US" sz="4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379573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1">
            <a:extLst>
              <a:ext uri="{FF2B5EF4-FFF2-40B4-BE49-F238E27FC236}">
                <a16:creationId xmlns:a16="http://schemas.microsoft.com/office/drawing/2014/main" id="{76949C46-277A-4334-8B20-454C9CCC0345}"/>
              </a:ext>
            </a:extLst>
          </p:cNvPr>
          <p:cNvPicPr>
            <a:picLocks noChangeAspect="1"/>
          </p:cNvPicPr>
          <p:nvPr/>
        </p:nvPicPr>
        <p:blipFill>
          <a:blip r:embed="rId3"/>
          <a:stretch>
            <a:fillRect/>
          </a:stretch>
        </p:blipFill>
        <p:spPr>
          <a:xfrm>
            <a:off x="517525" y="1827952"/>
            <a:ext cx="5383091" cy="3202096"/>
          </a:xfrm>
          <a:prstGeom prst="rect">
            <a:avLst/>
          </a:prstGeom>
        </p:spPr>
      </p:pic>
      <p:pic>
        <p:nvPicPr>
          <p:cNvPr id="6" name="Grafik 2">
            <a:extLst>
              <a:ext uri="{FF2B5EF4-FFF2-40B4-BE49-F238E27FC236}">
                <a16:creationId xmlns:a16="http://schemas.microsoft.com/office/drawing/2014/main" id="{BCEF3849-DC01-4458-90C3-77DA89FD1FA3}"/>
              </a:ext>
            </a:extLst>
          </p:cNvPr>
          <p:cNvPicPr>
            <a:picLocks noChangeAspect="1"/>
          </p:cNvPicPr>
          <p:nvPr/>
        </p:nvPicPr>
        <p:blipFill>
          <a:blip r:embed="rId4"/>
          <a:stretch>
            <a:fillRect/>
          </a:stretch>
        </p:blipFill>
        <p:spPr>
          <a:xfrm>
            <a:off x="6291385" y="1821708"/>
            <a:ext cx="5245107" cy="3214585"/>
          </a:xfrm>
          <a:prstGeom prst="rect">
            <a:avLst/>
          </a:prstGeom>
        </p:spPr>
      </p:pic>
      <p:sp>
        <p:nvSpPr>
          <p:cNvPr id="7" name="TextBox 6">
            <a:extLst>
              <a:ext uri="{FF2B5EF4-FFF2-40B4-BE49-F238E27FC236}">
                <a16:creationId xmlns:a16="http://schemas.microsoft.com/office/drawing/2014/main" id="{1773FCA9-F3CA-4C46-83AF-D247237128C0}"/>
              </a:ext>
            </a:extLst>
          </p:cNvPr>
          <p:cNvSpPr txBox="1"/>
          <p:nvPr/>
        </p:nvSpPr>
        <p:spPr>
          <a:xfrm>
            <a:off x="506788" y="5664200"/>
            <a:ext cx="11569193" cy="461665"/>
          </a:xfrm>
          <a:prstGeom prst="rect">
            <a:avLst/>
          </a:prstGeom>
          <a:noFill/>
        </p:spPr>
        <p:txBody>
          <a:bodyPr wrap="none" rtlCol="0">
            <a:spAutoFit/>
          </a:bodyPr>
          <a:lstStyle/>
          <a:p>
            <a:r>
              <a:rPr lang="en-US" sz="2400" dirty="0">
                <a:solidFill>
                  <a:schemeClr val="accent3"/>
                </a:solidFill>
                <a:latin typeface="Consolas" panose="020B0609020204030204" pitchFamily="49" charset="0"/>
              </a:rPr>
              <a:t>N.N.N.N.N.N.N.N.N.N.N.N.N.N.N.N.N.N.N.N.N.N.N.N.N.N.N.N.destination</a:t>
            </a:r>
          </a:p>
        </p:txBody>
      </p:sp>
      <p:sp>
        <p:nvSpPr>
          <p:cNvPr id="4" name="TextBox 3">
            <a:extLst>
              <a:ext uri="{FF2B5EF4-FFF2-40B4-BE49-F238E27FC236}">
                <a16:creationId xmlns:a16="http://schemas.microsoft.com/office/drawing/2014/main" id="{489D1743-7D96-4BB5-BC59-A8828C5AC3BB}"/>
              </a:ext>
            </a:extLst>
          </p:cNvPr>
          <p:cNvSpPr txBox="1"/>
          <p:nvPr/>
        </p:nvSpPr>
        <p:spPr>
          <a:xfrm>
            <a:off x="-531479" y="2274838"/>
            <a:ext cx="13254958" cy="2308324"/>
          </a:xfrm>
          <a:prstGeom prst="rect">
            <a:avLst/>
          </a:prstGeom>
          <a:solidFill>
            <a:schemeClr val="bg1">
              <a:alpha val="90000"/>
            </a:schemeClr>
          </a:solidFill>
        </p:spPr>
        <p:txBody>
          <a:bodyPr wrap="square" rtlCol="0">
            <a:spAutoFit/>
          </a:bodyPr>
          <a:lstStyle/>
          <a:p>
            <a:pPr algn="ctr"/>
            <a:endParaRPr lang="en-US" sz="4800" dirty="0">
              <a:solidFill>
                <a:schemeClr val="tx2"/>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endParaRPr>
          </a:p>
          <a:p>
            <a:pPr algn="ctr"/>
            <a:r>
              <a:rPr lang="en-US" sz="4800" dirty="0">
                <a:solidFill>
                  <a:schemeClr val="tx2"/>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docs.particular.net/</a:t>
            </a:r>
            <a:r>
              <a:rPr lang="en-US" sz="4800" dirty="0">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transports/</a:t>
            </a:r>
            <a:r>
              <a:rPr lang="en-US" sz="4800" dirty="0" err="1">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rabbitmq</a:t>
            </a:r>
            <a:r>
              <a:rPr lang="en-US" sz="4800" dirty="0">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/delayed-delivery</a:t>
            </a:r>
            <a:endParaRPr lang="en-US" sz="4800" dirty="0">
              <a:solidFill>
                <a:schemeClr val="accent4"/>
              </a:solidFill>
              <a:latin typeface="Yanone Kaffeesatz Regular" panose="02000000000000000000" pitchFamily="2" charset="0"/>
            </a:endParaRPr>
          </a:p>
          <a:p>
            <a:pPr algn="ctr"/>
            <a:endParaRPr lang="en-US" sz="4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63177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687621" y="2921169"/>
            <a:ext cx="10816759" cy="1015663"/>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Messaging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Tree>
    <p:extLst>
      <p:ext uri="{BB962C8B-B14F-4D97-AF65-F5344CB8AC3E}">
        <p14:creationId xmlns:p14="http://schemas.microsoft.com/office/powerpoint/2010/main" val="2218666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6B7320-04D1-4796-AFC7-C91F95860E7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Retries</a:t>
            </a:r>
            <a:r>
              <a:rPr lang="en-US" sz="6000" dirty="0">
                <a:solidFill>
                  <a:schemeClr val="tx2"/>
                </a:solidFill>
                <a:latin typeface="Yanone Kaffeesatz Regular" panose="02000000000000000000" pitchFamily="2" charset="0"/>
              </a:rPr>
              <a:t> resolve consistency issues automatically</a:t>
            </a:r>
            <a:endParaRPr lang="en-US" sz="1050" dirty="0">
              <a:solidFill>
                <a:schemeClr val="tx2"/>
              </a:solidFill>
            </a:endParaRPr>
          </a:p>
        </p:txBody>
      </p:sp>
    </p:spTree>
    <p:extLst>
      <p:ext uri="{BB962C8B-B14F-4D97-AF65-F5344CB8AC3E}">
        <p14:creationId xmlns:p14="http://schemas.microsoft.com/office/powerpoint/2010/main" val="2978091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8FAB28-C648-4B9B-B101-7237340ECF38}"/>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Sagas</a:t>
            </a:r>
            <a:r>
              <a:rPr lang="en-US" sz="6000" dirty="0">
                <a:solidFill>
                  <a:schemeClr val="tx2"/>
                </a:solidFill>
                <a:latin typeface="Yanone Kaffeesatz Regular" panose="02000000000000000000" pitchFamily="2" charset="0"/>
              </a:rPr>
              <a:t> on top of a robust middleware allow to focus on the business logic and stay </a:t>
            </a:r>
            <a:r>
              <a:rPr lang="en-US" sz="6000" dirty="0">
                <a:solidFill>
                  <a:schemeClr val="accent4"/>
                </a:solidFill>
                <a:latin typeface="Yanone Kaffeesatz Regular" panose="02000000000000000000" pitchFamily="2" charset="0"/>
              </a:rPr>
              <a:t>reactive</a:t>
            </a:r>
            <a:endParaRPr lang="en-US" sz="1050" dirty="0">
              <a:solidFill>
                <a:schemeClr val="accent4"/>
              </a:solidFill>
            </a:endParaRPr>
          </a:p>
        </p:txBody>
      </p:sp>
    </p:spTree>
    <p:extLst>
      <p:ext uri="{BB962C8B-B14F-4D97-AF65-F5344CB8AC3E}">
        <p14:creationId xmlns:p14="http://schemas.microsoft.com/office/powerpoint/2010/main" val="4175670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C8F7FC-F173-4DD2-B97C-62A37CF905D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For ultra </a:t>
            </a:r>
            <a:r>
              <a:rPr lang="en-US" sz="6000" dirty="0">
                <a:solidFill>
                  <a:schemeClr val="accent4"/>
                </a:solidFill>
                <a:latin typeface="Yanone Kaffeesatz Regular" panose="02000000000000000000" pitchFamily="2" charset="0"/>
              </a:rPr>
              <a:t>high contention</a:t>
            </a:r>
            <a:r>
              <a:rPr lang="en-US" sz="6000" dirty="0">
                <a:solidFill>
                  <a:schemeClr val="tx2"/>
                </a:solidFill>
                <a:latin typeface="Yanone Kaffeesatz Regular" panose="02000000000000000000" pitchFamily="2" charset="0"/>
              </a:rPr>
              <a:t> domains different approaches might be necessary</a:t>
            </a:r>
            <a:endParaRPr lang="en-US" sz="1050" dirty="0">
              <a:solidFill>
                <a:schemeClr val="tx2"/>
              </a:solidFill>
            </a:endParaRPr>
          </a:p>
        </p:txBody>
      </p:sp>
    </p:spTree>
    <p:extLst>
      <p:ext uri="{BB962C8B-B14F-4D97-AF65-F5344CB8AC3E}">
        <p14:creationId xmlns:p14="http://schemas.microsoft.com/office/powerpoint/2010/main" val="381752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C8F7FC-F173-4DD2-B97C-62A37CF905DF}"/>
              </a:ext>
            </a:extLst>
          </p:cNvPr>
          <p:cNvSpPr/>
          <p:nvPr/>
        </p:nvSpPr>
        <p:spPr>
          <a:xfrm>
            <a:off x="687621" y="2459504"/>
            <a:ext cx="10816759" cy="1015663"/>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Ask the </a:t>
            </a:r>
            <a:r>
              <a:rPr lang="en-US" sz="6000" dirty="0">
                <a:solidFill>
                  <a:schemeClr val="accent4"/>
                </a:solidFill>
                <a:latin typeface="Yanone Kaffeesatz Regular" panose="02000000000000000000" pitchFamily="2" charset="0"/>
              </a:rPr>
              <a:t>collaborative domain</a:t>
            </a:r>
            <a:r>
              <a:rPr lang="en-US" sz="6000" dirty="0">
                <a:solidFill>
                  <a:schemeClr val="tx2"/>
                </a:solidFill>
                <a:latin typeface="Yanone Kaffeesatz Regular" panose="02000000000000000000" pitchFamily="2" charset="0"/>
              </a:rPr>
              <a:t> question first</a:t>
            </a:r>
            <a:endParaRPr lang="en-US" sz="1050" dirty="0">
              <a:solidFill>
                <a:schemeClr val="tx2"/>
              </a:solidFill>
            </a:endParaRPr>
          </a:p>
        </p:txBody>
      </p:sp>
    </p:spTree>
    <p:extLst>
      <p:ext uri="{BB962C8B-B14F-4D97-AF65-F5344CB8AC3E}">
        <p14:creationId xmlns:p14="http://schemas.microsoft.com/office/powerpoint/2010/main" val="2830898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161DD6-E6B4-4773-827B-5B0FB41E6C58}"/>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Business consistency</a:t>
            </a:r>
            <a:r>
              <a:rPr lang="en-US" sz="6000" dirty="0">
                <a:solidFill>
                  <a:schemeClr val="tx2"/>
                </a:solidFill>
                <a:latin typeface="Yanone Kaffeesatz Regular" panose="02000000000000000000" pitchFamily="2" charset="0"/>
              </a:rPr>
              <a:t> rarely ever needs to be addressed with technical solutions</a:t>
            </a:r>
            <a:endParaRPr lang="en-US" sz="1050" dirty="0">
              <a:solidFill>
                <a:schemeClr val="tx2"/>
              </a:solidFill>
            </a:endParaRPr>
          </a:p>
        </p:txBody>
      </p:sp>
    </p:spTree>
    <p:extLst>
      <p:ext uri="{BB962C8B-B14F-4D97-AF65-F5344CB8AC3E}">
        <p14:creationId xmlns:p14="http://schemas.microsoft.com/office/powerpoint/2010/main" val="1726123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42083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A513F9-A95C-4FB1-82B9-800FFF8589A7}"/>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Favor </a:t>
            </a:r>
            <a:r>
              <a:rPr lang="en-US" sz="6000" dirty="0">
                <a:solidFill>
                  <a:schemeClr val="accent4"/>
                </a:solidFill>
                <a:latin typeface="Yanone Kaffeesatz Regular" panose="02000000000000000000" pitchFamily="2" charset="0"/>
              </a:rPr>
              <a:t>simplicity</a:t>
            </a:r>
            <a:r>
              <a:rPr lang="en-US" sz="6000" dirty="0">
                <a:solidFill>
                  <a:schemeClr val="tx2"/>
                </a:solidFill>
                <a:latin typeface="Yanone Kaffeesatz Regular" panose="02000000000000000000" pitchFamily="2" charset="0"/>
              </a:rPr>
              <a:t> over complex design wherever you can</a:t>
            </a:r>
            <a:endParaRPr lang="en-US" sz="1050" dirty="0">
              <a:solidFill>
                <a:schemeClr val="tx2"/>
              </a:solidFill>
            </a:endParaRPr>
          </a:p>
        </p:txBody>
      </p:sp>
    </p:spTree>
    <p:extLst>
      <p:ext uri="{BB962C8B-B14F-4D97-AF65-F5344CB8AC3E}">
        <p14:creationId xmlns:p14="http://schemas.microsoft.com/office/powerpoint/2010/main" val="2849519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5B46B-5ED1-4688-B427-E5534378C361}"/>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feld 1">
            <a:extLst>
              <a:ext uri="{FF2B5EF4-FFF2-40B4-BE49-F238E27FC236}">
                <a16:creationId xmlns:a16="http://schemas.microsoft.com/office/drawing/2014/main" id="{FF067A5F-5101-4984-998E-C6C123F20761}"/>
              </a:ext>
            </a:extLst>
          </p:cNvPr>
          <p:cNvSpPr txBox="1"/>
          <p:nvPr/>
        </p:nvSpPr>
        <p:spPr>
          <a:xfrm>
            <a:off x="1112103" y="5298831"/>
            <a:ext cx="9967793" cy="1323439"/>
          </a:xfrm>
          <a:prstGeom prst="rect">
            <a:avLst/>
          </a:prstGeom>
          <a:solidFill>
            <a:schemeClr val="bg1">
              <a:alpha val="61000"/>
            </a:schemeClr>
          </a:solidFill>
        </p:spPr>
        <p:txBody>
          <a:bodyPr wrap="none" rtlCol="0">
            <a:spAutoFit/>
          </a:bodyPr>
          <a:lstStyle/>
          <a:p>
            <a:r>
              <a:rPr lang="de-CH" sz="8000" dirty="0">
                <a:solidFill>
                  <a:schemeClr val="accent4"/>
                </a:solidFill>
                <a:latin typeface="Yanone Kaffeesatz Regular" panose="02000000000000000000" pitchFamily="2" charset="0"/>
              </a:rPr>
              <a:t>go.particular.net/techorama19</a:t>
            </a:r>
          </a:p>
        </p:txBody>
      </p:sp>
    </p:spTree>
    <p:extLst>
      <p:ext uri="{BB962C8B-B14F-4D97-AF65-F5344CB8AC3E}">
        <p14:creationId xmlns:p14="http://schemas.microsoft.com/office/powerpoint/2010/main" val="2964747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12852C4-A916-43CA-9E5E-BB19823E09F9}"/>
              </a:ext>
            </a:extLst>
          </p:cNvPr>
          <p:cNvPicPr>
            <a:picLocks noChangeAspect="1"/>
          </p:cNvPicPr>
          <p:nvPr/>
        </p:nvPicPr>
        <p:blipFill>
          <a:blip r:embed="rId3"/>
          <a:stretch>
            <a:fillRect/>
          </a:stretch>
        </p:blipFill>
        <p:spPr>
          <a:xfrm>
            <a:off x="2200632" y="0"/>
            <a:ext cx="7790736" cy="6858000"/>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5951</Words>
  <Application>Microsoft Office PowerPoint</Application>
  <PresentationFormat>Widescreen</PresentationFormat>
  <Paragraphs>477</Paragraphs>
  <Slides>56</Slides>
  <Notes>53</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Consolas</vt:lpstr>
      <vt:lpstr>Franklin Gothic Medium</vt:lpstr>
      <vt:lpstr>Lato</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592</cp:revision>
  <dcterms:created xsi:type="dcterms:W3CDTF">2016-02-22T14:00:45Z</dcterms:created>
  <dcterms:modified xsi:type="dcterms:W3CDTF">2019-05-22T08:51:02Z</dcterms:modified>
</cp:coreProperties>
</file>